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73" r:id="rId2"/>
  </p:sldMasterIdLst>
  <p:notesMasterIdLst>
    <p:notesMasterId r:id="rId41"/>
  </p:notesMasterIdLst>
  <p:sldIdLst>
    <p:sldId id="1301" r:id="rId3"/>
    <p:sldId id="663" r:id="rId4"/>
    <p:sldId id="1310" r:id="rId5"/>
    <p:sldId id="1309" r:id="rId6"/>
    <p:sldId id="1303" r:id="rId7"/>
    <p:sldId id="666" r:id="rId8"/>
    <p:sldId id="710" r:id="rId9"/>
    <p:sldId id="711" r:id="rId10"/>
    <p:sldId id="1305" r:id="rId11"/>
    <p:sldId id="399" r:id="rId12"/>
    <p:sldId id="400" r:id="rId13"/>
    <p:sldId id="401" r:id="rId14"/>
    <p:sldId id="402" r:id="rId15"/>
    <p:sldId id="1306" r:id="rId16"/>
    <p:sldId id="686" r:id="rId17"/>
    <p:sldId id="687" r:id="rId18"/>
    <p:sldId id="1307" r:id="rId19"/>
    <p:sldId id="690" r:id="rId20"/>
    <p:sldId id="715" r:id="rId21"/>
    <p:sldId id="717" r:id="rId22"/>
    <p:sldId id="718" r:id="rId23"/>
    <p:sldId id="1308" r:id="rId24"/>
    <p:sldId id="1364" r:id="rId25"/>
    <p:sldId id="1365" r:id="rId26"/>
    <p:sldId id="1366" r:id="rId27"/>
    <p:sldId id="1367" r:id="rId28"/>
    <p:sldId id="404" r:id="rId29"/>
    <p:sldId id="405" r:id="rId30"/>
    <p:sldId id="407" r:id="rId31"/>
    <p:sldId id="406" r:id="rId32"/>
    <p:sldId id="1368" r:id="rId33"/>
    <p:sldId id="409" r:id="rId34"/>
    <p:sldId id="408" r:id="rId35"/>
    <p:sldId id="1361" r:id="rId36"/>
    <p:sldId id="1004" r:id="rId37"/>
    <p:sldId id="1005" r:id="rId38"/>
    <p:sldId id="997" r:id="rId39"/>
    <p:sldId id="998" r:id="rId40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Cambria Math" panose="02040503050406030204" pitchFamily="18" charset="0"/>
      <p:regular r:id="rId48"/>
    </p:embeddedFont>
    <p:embeddedFont>
      <p:font typeface="Montserrat" panose="00000500000000000000" pitchFamily="2" charset="0"/>
      <p:regular r:id="rId49"/>
      <p:bold r:id="rId50"/>
      <p:italic r:id="rId51"/>
      <p:boldItalic r:id="rId52"/>
    </p:embeddedFont>
    <p:embeddedFont>
      <p:font typeface="Montserrat Black" panose="00000A00000000000000" pitchFamily="2" charset="0"/>
      <p:bold r:id="rId53"/>
      <p:boldItalic r:id="rId54"/>
    </p:embeddedFont>
    <p:embeddedFont>
      <p:font typeface="Montserrat SemiBold" panose="00000700000000000000" pitchFamily="2" charset="0"/>
      <p:bold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  <p:embeddedFont>
      <p:font typeface="Trebuchet MS" panose="020B0603020202020204" pitchFamily="34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9F1C"/>
    <a:srgbClr val="EAEDED"/>
    <a:srgbClr val="F2F2F2"/>
    <a:srgbClr val="4472C4"/>
    <a:srgbClr val="E6E6E6"/>
    <a:srgbClr val="1942A6"/>
    <a:srgbClr val="7B93CC"/>
    <a:srgbClr val="9D399D"/>
    <a:srgbClr val="F0D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42" autoAdjust="0"/>
    <p:restoredTop sz="95226" autoAdjust="0"/>
  </p:normalViewPr>
  <p:slideViewPr>
    <p:cSldViewPr snapToGrid="0" snapToObjects="1">
      <p:cViewPr varScale="1">
        <p:scale>
          <a:sx n="112" d="100"/>
          <a:sy n="112" d="100"/>
        </p:scale>
        <p:origin x="17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font" Target="fonts/font22.fntdata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20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font" Target="fonts/font1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6F45A1-E843-48C2-83A7-99E8AA8334C2}" type="doc">
      <dgm:prSet loTypeId="urn:microsoft.com/office/officeart/2005/8/layout/process1" loCatId="process" qsTypeId="urn:microsoft.com/office/officeart/2005/8/quickstyle/simple1" qsCatId="simple" csTypeId="urn:microsoft.com/office/officeart/2005/8/colors/accent4_4" csCatId="accent4" phldr="1"/>
      <dgm:spPr/>
    </dgm:pt>
    <dgm:pt modelId="{6748B1E0-974D-4756-9C36-0FD8F0A59D75}">
      <dgm:prSet phldrT="[Text]"/>
      <dgm:spPr/>
      <dgm:t>
        <a:bodyPr/>
        <a:lstStyle/>
        <a:p>
          <a:r>
            <a:rPr lang="en-CA" b="0" dirty="0">
              <a:solidFill>
                <a:schemeClr val="tx1"/>
              </a:solidFill>
            </a:rPr>
            <a:t>Select a value for k (e.g.: 1, 2, 3, …..)</a:t>
          </a:r>
          <a:endParaRPr lang="en-US" b="0" dirty="0">
            <a:solidFill>
              <a:schemeClr val="tx1"/>
            </a:solidFill>
          </a:endParaRPr>
        </a:p>
      </dgm:t>
    </dgm:pt>
    <dgm:pt modelId="{A6BB198B-DCEE-428B-BE6C-7D6D827ADD3D}" type="parTrans" cxnId="{17586CB5-FBF1-43F6-94C9-FA014955DF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37776064-2368-4E0A-B81A-09C718E4DE41}" type="sibTrans" cxnId="{17586CB5-FBF1-43F6-94C9-FA014955DF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ED0B5E70-92A5-4AC6-B0EF-41142577987C}">
      <dgm:prSet/>
      <dgm:spPr/>
      <dgm:t>
        <a:bodyPr/>
        <a:lstStyle/>
        <a:p>
          <a:r>
            <a:rPr lang="en-CA" b="0">
              <a:solidFill>
                <a:schemeClr val="tx1"/>
              </a:solidFill>
            </a:rPr>
            <a:t>Calculate the Euclidian distance between the point to be classified and every other point in the training data set</a:t>
          </a:r>
          <a:endParaRPr lang="en-CA" b="0" dirty="0">
            <a:solidFill>
              <a:schemeClr val="tx1"/>
            </a:solidFill>
          </a:endParaRPr>
        </a:p>
      </dgm:t>
    </dgm:pt>
    <dgm:pt modelId="{903A04CC-734E-4FAE-A400-AC624AA152D7}" type="parTrans" cxnId="{CD411236-8D1C-44C7-974F-6430398287D3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39E0B1C5-8008-49FB-9E09-8862710AEBCC}" type="sibTrans" cxnId="{CD411236-8D1C-44C7-974F-6430398287D3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D5D99AFB-896A-4E46-93EC-FEC3FF3DA7AC}">
      <dgm:prSet/>
      <dgm:spPr/>
      <dgm:t>
        <a:bodyPr/>
        <a:lstStyle/>
        <a:p>
          <a:r>
            <a:rPr lang="en-CA" b="0">
              <a:solidFill>
                <a:schemeClr val="tx1"/>
              </a:solidFill>
            </a:rPr>
            <a:t>Pick the k closest data points (points with the k smallest distances)</a:t>
          </a:r>
          <a:endParaRPr lang="en-CA" b="0" dirty="0">
            <a:solidFill>
              <a:schemeClr val="tx1"/>
            </a:solidFill>
          </a:endParaRPr>
        </a:p>
      </dgm:t>
    </dgm:pt>
    <dgm:pt modelId="{405DED35-8859-482A-A87B-A190E2CF0245}" type="parTrans" cxnId="{15F74F3B-B2EA-48A5-8D59-7DF7DEB1B194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D144E2E9-1CEF-4F68-A1B0-A8404425052B}" type="sibTrans" cxnId="{15F74F3B-B2EA-48A5-8D59-7DF7DEB1B194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084D7592-BD47-4874-9C4B-51D1103DB4A4}">
      <dgm:prSet/>
      <dgm:spPr/>
      <dgm:t>
        <a:bodyPr/>
        <a:lstStyle/>
        <a:p>
          <a:r>
            <a:rPr lang="en-CA" b="0" dirty="0">
              <a:solidFill>
                <a:schemeClr val="tx1"/>
              </a:solidFill>
            </a:rPr>
            <a:t>Run a majority vote among selected data points, the dominating classification is the winner. Point is classified based on the dominant class</a:t>
          </a:r>
        </a:p>
      </dgm:t>
    </dgm:pt>
    <dgm:pt modelId="{21C99263-E34B-4EEC-86B5-52148CCC094B}" type="parTrans" cxnId="{CEE2367A-44BF-4A9A-9F96-53F81CF43CFC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7D5F4F25-B565-4222-96A1-98AD092AFBDF}" type="sibTrans" cxnId="{CEE2367A-44BF-4A9A-9F96-53F81CF43CFC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FC5F4605-A186-4EE4-9685-975AE8C6C9BA}">
      <dgm:prSet/>
      <dgm:spPr/>
      <dgm:t>
        <a:bodyPr/>
        <a:lstStyle/>
        <a:p>
          <a:r>
            <a:rPr lang="en-CA" b="0">
              <a:solidFill>
                <a:schemeClr val="tx1"/>
              </a:solidFill>
            </a:rPr>
            <a:t>Repeat</a:t>
          </a:r>
          <a:endParaRPr lang="en-CA" b="0" dirty="0">
            <a:solidFill>
              <a:schemeClr val="tx1"/>
            </a:solidFill>
          </a:endParaRPr>
        </a:p>
      </dgm:t>
    </dgm:pt>
    <dgm:pt modelId="{EAB0EA97-BDD7-492F-94AB-A2AB8EB22B34}" type="parTrans" cxnId="{C86577BF-98E6-46D1-BFDA-CD1E8C018CB1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184C77DF-F5F8-4B6B-949D-4228425CFF65}" type="sibTrans" cxnId="{C86577BF-98E6-46D1-BFDA-CD1E8C018CB1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5133F2E1-74FF-4BD0-91A3-24383CF42F68}" type="pres">
      <dgm:prSet presAssocID="{406F45A1-E843-48C2-83A7-99E8AA8334C2}" presName="Name0" presStyleCnt="0">
        <dgm:presLayoutVars>
          <dgm:dir/>
          <dgm:resizeHandles val="exact"/>
        </dgm:presLayoutVars>
      </dgm:prSet>
      <dgm:spPr/>
    </dgm:pt>
    <dgm:pt modelId="{8E3BF208-E3B2-498E-9A56-81891B4D38A2}" type="pres">
      <dgm:prSet presAssocID="{6748B1E0-974D-4756-9C36-0FD8F0A59D75}" presName="node" presStyleLbl="node1" presStyleIdx="0" presStyleCnt="5">
        <dgm:presLayoutVars>
          <dgm:bulletEnabled val="1"/>
        </dgm:presLayoutVars>
      </dgm:prSet>
      <dgm:spPr/>
    </dgm:pt>
    <dgm:pt modelId="{DEE04D51-33EA-4E99-8474-A723AE0CD54E}" type="pres">
      <dgm:prSet presAssocID="{37776064-2368-4E0A-B81A-09C718E4DE41}" presName="sibTrans" presStyleLbl="sibTrans2D1" presStyleIdx="0" presStyleCnt="4"/>
      <dgm:spPr/>
    </dgm:pt>
    <dgm:pt modelId="{72E220F3-FCB9-403D-9AEC-5824F08DF5AC}" type="pres">
      <dgm:prSet presAssocID="{37776064-2368-4E0A-B81A-09C718E4DE41}" presName="connectorText" presStyleLbl="sibTrans2D1" presStyleIdx="0" presStyleCnt="4"/>
      <dgm:spPr/>
    </dgm:pt>
    <dgm:pt modelId="{42AF4DD2-406E-4C50-821D-9B48E7A7E785}" type="pres">
      <dgm:prSet presAssocID="{ED0B5E70-92A5-4AC6-B0EF-41142577987C}" presName="node" presStyleLbl="node1" presStyleIdx="1" presStyleCnt="5">
        <dgm:presLayoutVars>
          <dgm:bulletEnabled val="1"/>
        </dgm:presLayoutVars>
      </dgm:prSet>
      <dgm:spPr/>
    </dgm:pt>
    <dgm:pt modelId="{953AE8CC-527A-4E1A-A146-14EB8DFD6951}" type="pres">
      <dgm:prSet presAssocID="{39E0B1C5-8008-49FB-9E09-8862710AEBCC}" presName="sibTrans" presStyleLbl="sibTrans2D1" presStyleIdx="1" presStyleCnt="4"/>
      <dgm:spPr/>
    </dgm:pt>
    <dgm:pt modelId="{4A579A9F-D933-4798-8814-C599E4744688}" type="pres">
      <dgm:prSet presAssocID="{39E0B1C5-8008-49FB-9E09-8862710AEBCC}" presName="connectorText" presStyleLbl="sibTrans2D1" presStyleIdx="1" presStyleCnt="4"/>
      <dgm:spPr/>
    </dgm:pt>
    <dgm:pt modelId="{65A6D6E6-5A76-4E1A-90CD-5A31A64B41F0}" type="pres">
      <dgm:prSet presAssocID="{D5D99AFB-896A-4E46-93EC-FEC3FF3DA7AC}" presName="node" presStyleLbl="node1" presStyleIdx="2" presStyleCnt="5">
        <dgm:presLayoutVars>
          <dgm:bulletEnabled val="1"/>
        </dgm:presLayoutVars>
      </dgm:prSet>
      <dgm:spPr/>
    </dgm:pt>
    <dgm:pt modelId="{FA94B947-29B5-48DD-A6FF-B2F5EECF5417}" type="pres">
      <dgm:prSet presAssocID="{D144E2E9-1CEF-4F68-A1B0-A8404425052B}" presName="sibTrans" presStyleLbl="sibTrans2D1" presStyleIdx="2" presStyleCnt="4"/>
      <dgm:spPr/>
    </dgm:pt>
    <dgm:pt modelId="{3F2BDAC8-AE1C-4D95-BE69-A4D60A4144F3}" type="pres">
      <dgm:prSet presAssocID="{D144E2E9-1CEF-4F68-A1B0-A8404425052B}" presName="connectorText" presStyleLbl="sibTrans2D1" presStyleIdx="2" presStyleCnt="4"/>
      <dgm:spPr/>
    </dgm:pt>
    <dgm:pt modelId="{6BAF7B58-01D8-40FF-A313-BB61189C937D}" type="pres">
      <dgm:prSet presAssocID="{084D7592-BD47-4874-9C4B-51D1103DB4A4}" presName="node" presStyleLbl="node1" presStyleIdx="3" presStyleCnt="5">
        <dgm:presLayoutVars>
          <dgm:bulletEnabled val="1"/>
        </dgm:presLayoutVars>
      </dgm:prSet>
      <dgm:spPr/>
    </dgm:pt>
    <dgm:pt modelId="{C5B06F1A-736A-444C-8D4D-22EAD3684296}" type="pres">
      <dgm:prSet presAssocID="{7D5F4F25-B565-4222-96A1-98AD092AFBDF}" presName="sibTrans" presStyleLbl="sibTrans2D1" presStyleIdx="3" presStyleCnt="4"/>
      <dgm:spPr/>
    </dgm:pt>
    <dgm:pt modelId="{2F3730C1-4ED6-42FD-BBB8-6AAC973571FF}" type="pres">
      <dgm:prSet presAssocID="{7D5F4F25-B565-4222-96A1-98AD092AFBDF}" presName="connectorText" presStyleLbl="sibTrans2D1" presStyleIdx="3" presStyleCnt="4"/>
      <dgm:spPr/>
    </dgm:pt>
    <dgm:pt modelId="{ABB7F0D2-38A4-4C18-B331-6EB8D32E24E1}" type="pres">
      <dgm:prSet presAssocID="{FC5F4605-A186-4EE4-9685-975AE8C6C9BA}" presName="node" presStyleLbl="node1" presStyleIdx="4" presStyleCnt="5">
        <dgm:presLayoutVars>
          <dgm:bulletEnabled val="1"/>
        </dgm:presLayoutVars>
      </dgm:prSet>
      <dgm:spPr/>
    </dgm:pt>
  </dgm:ptLst>
  <dgm:cxnLst>
    <dgm:cxn modelId="{ED0AC602-3543-4B4D-8BA3-00885668311C}" type="presOf" srcId="{37776064-2368-4E0A-B81A-09C718E4DE41}" destId="{72E220F3-FCB9-403D-9AEC-5824F08DF5AC}" srcOrd="1" destOrd="0" presId="urn:microsoft.com/office/officeart/2005/8/layout/process1"/>
    <dgm:cxn modelId="{D5DC500B-6479-4A84-907C-66FDFF9D50A9}" type="presOf" srcId="{FC5F4605-A186-4EE4-9685-975AE8C6C9BA}" destId="{ABB7F0D2-38A4-4C18-B331-6EB8D32E24E1}" srcOrd="0" destOrd="0" presId="urn:microsoft.com/office/officeart/2005/8/layout/process1"/>
    <dgm:cxn modelId="{3A32BA32-4753-47DE-ACF4-B1443B53ABC4}" type="presOf" srcId="{D144E2E9-1CEF-4F68-A1B0-A8404425052B}" destId="{3F2BDAC8-AE1C-4D95-BE69-A4D60A4144F3}" srcOrd="1" destOrd="0" presId="urn:microsoft.com/office/officeart/2005/8/layout/process1"/>
    <dgm:cxn modelId="{CD411236-8D1C-44C7-974F-6430398287D3}" srcId="{406F45A1-E843-48C2-83A7-99E8AA8334C2}" destId="{ED0B5E70-92A5-4AC6-B0EF-41142577987C}" srcOrd="1" destOrd="0" parTransId="{903A04CC-734E-4FAE-A400-AC624AA152D7}" sibTransId="{39E0B1C5-8008-49FB-9E09-8862710AEBCC}"/>
    <dgm:cxn modelId="{15F74F3B-B2EA-48A5-8D59-7DF7DEB1B194}" srcId="{406F45A1-E843-48C2-83A7-99E8AA8334C2}" destId="{D5D99AFB-896A-4E46-93EC-FEC3FF3DA7AC}" srcOrd="2" destOrd="0" parTransId="{405DED35-8859-482A-A87B-A190E2CF0245}" sibTransId="{D144E2E9-1CEF-4F68-A1B0-A8404425052B}"/>
    <dgm:cxn modelId="{2B307F6C-04FA-4994-862C-0F969F2D8238}" type="presOf" srcId="{7D5F4F25-B565-4222-96A1-98AD092AFBDF}" destId="{2F3730C1-4ED6-42FD-BBB8-6AAC973571FF}" srcOrd="1" destOrd="0" presId="urn:microsoft.com/office/officeart/2005/8/layout/process1"/>
    <dgm:cxn modelId="{CEE2367A-44BF-4A9A-9F96-53F81CF43CFC}" srcId="{406F45A1-E843-48C2-83A7-99E8AA8334C2}" destId="{084D7592-BD47-4874-9C4B-51D1103DB4A4}" srcOrd="3" destOrd="0" parTransId="{21C99263-E34B-4EEC-86B5-52148CCC094B}" sibTransId="{7D5F4F25-B565-4222-96A1-98AD092AFBDF}"/>
    <dgm:cxn modelId="{268E9F85-D552-441D-8AA4-7495CFC2479C}" type="presOf" srcId="{39E0B1C5-8008-49FB-9E09-8862710AEBCC}" destId="{953AE8CC-527A-4E1A-A146-14EB8DFD6951}" srcOrd="0" destOrd="0" presId="urn:microsoft.com/office/officeart/2005/8/layout/process1"/>
    <dgm:cxn modelId="{9531168E-2215-4D54-B3AF-DCF6E261A5A7}" type="presOf" srcId="{39E0B1C5-8008-49FB-9E09-8862710AEBCC}" destId="{4A579A9F-D933-4798-8814-C599E4744688}" srcOrd="1" destOrd="0" presId="urn:microsoft.com/office/officeart/2005/8/layout/process1"/>
    <dgm:cxn modelId="{968E688E-05F1-430A-8F3E-1BD26A954B97}" type="presOf" srcId="{D5D99AFB-896A-4E46-93EC-FEC3FF3DA7AC}" destId="{65A6D6E6-5A76-4E1A-90CD-5A31A64B41F0}" srcOrd="0" destOrd="0" presId="urn:microsoft.com/office/officeart/2005/8/layout/process1"/>
    <dgm:cxn modelId="{482B868E-BD2C-464D-9688-A363263DB8A3}" type="presOf" srcId="{ED0B5E70-92A5-4AC6-B0EF-41142577987C}" destId="{42AF4DD2-406E-4C50-821D-9B48E7A7E785}" srcOrd="0" destOrd="0" presId="urn:microsoft.com/office/officeart/2005/8/layout/process1"/>
    <dgm:cxn modelId="{17586CB5-FBF1-43F6-94C9-FA014955DF99}" srcId="{406F45A1-E843-48C2-83A7-99E8AA8334C2}" destId="{6748B1E0-974D-4756-9C36-0FD8F0A59D75}" srcOrd="0" destOrd="0" parTransId="{A6BB198B-DCEE-428B-BE6C-7D6D827ADD3D}" sibTransId="{37776064-2368-4E0A-B81A-09C718E4DE41}"/>
    <dgm:cxn modelId="{C86577BF-98E6-46D1-BFDA-CD1E8C018CB1}" srcId="{406F45A1-E843-48C2-83A7-99E8AA8334C2}" destId="{FC5F4605-A186-4EE4-9685-975AE8C6C9BA}" srcOrd="4" destOrd="0" parTransId="{EAB0EA97-BDD7-492F-94AB-A2AB8EB22B34}" sibTransId="{184C77DF-F5F8-4B6B-949D-4228425CFF65}"/>
    <dgm:cxn modelId="{EEF2ACD3-2116-410F-8868-F4A61B1E182B}" type="presOf" srcId="{084D7592-BD47-4874-9C4B-51D1103DB4A4}" destId="{6BAF7B58-01D8-40FF-A313-BB61189C937D}" srcOrd="0" destOrd="0" presId="urn:microsoft.com/office/officeart/2005/8/layout/process1"/>
    <dgm:cxn modelId="{E9759CD4-4152-4D44-8778-A2EEA243D2DA}" type="presOf" srcId="{6748B1E0-974D-4756-9C36-0FD8F0A59D75}" destId="{8E3BF208-E3B2-498E-9A56-81891B4D38A2}" srcOrd="0" destOrd="0" presId="urn:microsoft.com/office/officeart/2005/8/layout/process1"/>
    <dgm:cxn modelId="{EA1771E0-BA91-4D54-93D8-24E7868CCC91}" type="presOf" srcId="{406F45A1-E843-48C2-83A7-99E8AA8334C2}" destId="{5133F2E1-74FF-4BD0-91A3-24383CF42F68}" srcOrd="0" destOrd="0" presId="urn:microsoft.com/office/officeart/2005/8/layout/process1"/>
    <dgm:cxn modelId="{692545F6-DBF1-48CE-B3DE-58FAE577CE4B}" type="presOf" srcId="{37776064-2368-4E0A-B81A-09C718E4DE41}" destId="{DEE04D51-33EA-4E99-8474-A723AE0CD54E}" srcOrd="0" destOrd="0" presId="urn:microsoft.com/office/officeart/2005/8/layout/process1"/>
    <dgm:cxn modelId="{CC7249F8-31FB-4560-93B2-7E8C1083976A}" type="presOf" srcId="{7D5F4F25-B565-4222-96A1-98AD092AFBDF}" destId="{C5B06F1A-736A-444C-8D4D-22EAD3684296}" srcOrd="0" destOrd="0" presId="urn:microsoft.com/office/officeart/2005/8/layout/process1"/>
    <dgm:cxn modelId="{1AA236FD-1184-40AB-BA3F-CC49BC6B9880}" type="presOf" srcId="{D144E2E9-1CEF-4F68-A1B0-A8404425052B}" destId="{FA94B947-29B5-48DD-A6FF-B2F5EECF5417}" srcOrd="0" destOrd="0" presId="urn:microsoft.com/office/officeart/2005/8/layout/process1"/>
    <dgm:cxn modelId="{CB724A9A-9C22-43D8-9621-4D129469351D}" type="presParOf" srcId="{5133F2E1-74FF-4BD0-91A3-24383CF42F68}" destId="{8E3BF208-E3B2-498E-9A56-81891B4D38A2}" srcOrd="0" destOrd="0" presId="urn:microsoft.com/office/officeart/2005/8/layout/process1"/>
    <dgm:cxn modelId="{11582D94-C9B7-42CB-B6C1-9D6BD77538F7}" type="presParOf" srcId="{5133F2E1-74FF-4BD0-91A3-24383CF42F68}" destId="{DEE04D51-33EA-4E99-8474-A723AE0CD54E}" srcOrd="1" destOrd="0" presId="urn:microsoft.com/office/officeart/2005/8/layout/process1"/>
    <dgm:cxn modelId="{7896DBE4-C3EA-451F-A1F6-BA9F98F30480}" type="presParOf" srcId="{DEE04D51-33EA-4E99-8474-A723AE0CD54E}" destId="{72E220F3-FCB9-403D-9AEC-5824F08DF5AC}" srcOrd="0" destOrd="0" presId="urn:microsoft.com/office/officeart/2005/8/layout/process1"/>
    <dgm:cxn modelId="{9E675548-BEA0-4E74-9B1D-37EB6FAEF3A2}" type="presParOf" srcId="{5133F2E1-74FF-4BD0-91A3-24383CF42F68}" destId="{42AF4DD2-406E-4C50-821D-9B48E7A7E785}" srcOrd="2" destOrd="0" presId="urn:microsoft.com/office/officeart/2005/8/layout/process1"/>
    <dgm:cxn modelId="{52CF5139-470C-44C9-B944-667A7EC52A2E}" type="presParOf" srcId="{5133F2E1-74FF-4BD0-91A3-24383CF42F68}" destId="{953AE8CC-527A-4E1A-A146-14EB8DFD6951}" srcOrd="3" destOrd="0" presId="urn:microsoft.com/office/officeart/2005/8/layout/process1"/>
    <dgm:cxn modelId="{A55473E5-EE85-4F7C-BBEB-D8F56277DF6B}" type="presParOf" srcId="{953AE8CC-527A-4E1A-A146-14EB8DFD6951}" destId="{4A579A9F-D933-4798-8814-C599E4744688}" srcOrd="0" destOrd="0" presId="urn:microsoft.com/office/officeart/2005/8/layout/process1"/>
    <dgm:cxn modelId="{43B1B7A5-75E0-4BCF-A6CC-6ACB0D67871D}" type="presParOf" srcId="{5133F2E1-74FF-4BD0-91A3-24383CF42F68}" destId="{65A6D6E6-5A76-4E1A-90CD-5A31A64B41F0}" srcOrd="4" destOrd="0" presId="urn:microsoft.com/office/officeart/2005/8/layout/process1"/>
    <dgm:cxn modelId="{FD727E1C-CE83-4237-9A7D-5EB019E83017}" type="presParOf" srcId="{5133F2E1-74FF-4BD0-91A3-24383CF42F68}" destId="{FA94B947-29B5-48DD-A6FF-B2F5EECF5417}" srcOrd="5" destOrd="0" presId="urn:microsoft.com/office/officeart/2005/8/layout/process1"/>
    <dgm:cxn modelId="{D8F32507-4B47-4FDC-BD8E-F4FF6C43FB36}" type="presParOf" srcId="{FA94B947-29B5-48DD-A6FF-B2F5EECF5417}" destId="{3F2BDAC8-AE1C-4D95-BE69-A4D60A4144F3}" srcOrd="0" destOrd="0" presId="urn:microsoft.com/office/officeart/2005/8/layout/process1"/>
    <dgm:cxn modelId="{7F247D3E-7B3B-4DBA-A513-911553E0544F}" type="presParOf" srcId="{5133F2E1-74FF-4BD0-91A3-24383CF42F68}" destId="{6BAF7B58-01D8-40FF-A313-BB61189C937D}" srcOrd="6" destOrd="0" presId="urn:microsoft.com/office/officeart/2005/8/layout/process1"/>
    <dgm:cxn modelId="{30ACE0AB-FD40-4113-B2F7-9C117D6D3172}" type="presParOf" srcId="{5133F2E1-74FF-4BD0-91A3-24383CF42F68}" destId="{C5B06F1A-736A-444C-8D4D-22EAD3684296}" srcOrd="7" destOrd="0" presId="urn:microsoft.com/office/officeart/2005/8/layout/process1"/>
    <dgm:cxn modelId="{1F030DD8-D955-4BA4-B71B-7CC8C56C45C6}" type="presParOf" srcId="{C5B06F1A-736A-444C-8D4D-22EAD3684296}" destId="{2F3730C1-4ED6-42FD-BBB8-6AAC973571FF}" srcOrd="0" destOrd="0" presId="urn:microsoft.com/office/officeart/2005/8/layout/process1"/>
    <dgm:cxn modelId="{40933B55-0370-4308-AAC6-DCB1AE446716}" type="presParOf" srcId="{5133F2E1-74FF-4BD0-91A3-24383CF42F68}" destId="{ABB7F0D2-38A4-4C18-B331-6EB8D32E24E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3BF208-E3B2-498E-9A56-81891B4D38A2}">
      <dsp:nvSpPr>
        <dsp:cNvPr id="0" name=""/>
        <dsp:cNvSpPr/>
      </dsp:nvSpPr>
      <dsp:spPr>
        <a:xfrm>
          <a:off x="5343" y="2065501"/>
          <a:ext cx="1656434" cy="2455535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 dirty="0">
              <a:solidFill>
                <a:schemeClr val="tx1"/>
              </a:solidFill>
            </a:rPr>
            <a:t>Select a value for k (e.g.: 1, 2, 3, …..)</a:t>
          </a:r>
          <a:endParaRPr lang="en-US" sz="1600" b="0" kern="1200" dirty="0">
            <a:solidFill>
              <a:schemeClr val="tx1"/>
            </a:solidFill>
          </a:endParaRPr>
        </a:p>
      </dsp:txBody>
      <dsp:txXfrm>
        <a:off x="53858" y="2114016"/>
        <a:ext cx="1559404" cy="2358505"/>
      </dsp:txXfrm>
    </dsp:sp>
    <dsp:sp modelId="{DEE04D51-33EA-4E99-8474-A723AE0CD54E}">
      <dsp:nvSpPr>
        <dsp:cNvPr id="0" name=""/>
        <dsp:cNvSpPr/>
      </dsp:nvSpPr>
      <dsp:spPr>
        <a:xfrm>
          <a:off x="1827421" y="3087871"/>
          <a:ext cx="351164" cy="410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b="0" kern="1200">
            <a:solidFill>
              <a:schemeClr val="tx1"/>
            </a:solidFill>
          </a:endParaRPr>
        </a:p>
      </dsp:txBody>
      <dsp:txXfrm>
        <a:off x="1827421" y="3170030"/>
        <a:ext cx="245815" cy="246477"/>
      </dsp:txXfrm>
    </dsp:sp>
    <dsp:sp modelId="{42AF4DD2-406E-4C50-821D-9B48E7A7E785}">
      <dsp:nvSpPr>
        <dsp:cNvPr id="0" name=""/>
        <dsp:cNvSpPr/>
      </dsp:nvSpPr>
      <dsp:spPr>
        <a:xfrm>
          <a:off x="2324351" y="2065501"/>
          <a:ext cx="1656434" cy="2455535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237682"/>
            <a:satOff val="0"/>
            <a:lumOff val="193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>
              <a:solidFill>
                <a:schemeClr val="tx1"/>
              </a:solidFill>
            </a:rPr>
            <a:t>Calculate the Euclidian distance between the point to be classified and every other point in the training data set</a:t>
          </a:r>
          <a:endParaRPr lang="en-CA" sz="1600" b="0" kern="1200" dirty="0">
            <a:solidFill>
              <a:schemeClr val="tx1"/>
            </a:solidFill>
          </a:endParaRPr>
        </a:p>
      </dsp:txBody>
      <dsp:txXfrm>
        <a:off x="2372866" y="2114016"/>
        <a:ext cx="1559404" cy="2358505"/>
      </dsp:txXfrm>
    </dsp:sp>
    <dsp:sp modelId="{953AE8CC-527A-4E1A-A146-14EB8DFD6951}">
      <dsp:nvSpPr>
        <dsp:cNvPr id="0" name=""/>
        <dsp:cNvSpPr/>
      </dsp:nvSpPr>
      <dsp:spPr>
        <a:xfrm>
          <a:off x="4146430" y="3087871"/>
          <a:ext cx="351164" cy="410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shade val="90000"/>
            <a:hueOff val="-317084"/>
            <a:satOff val="0"/>
            <a:lumOff val="1951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b="0" kern="1200">
            <a:solidFill>
              <a:schemeClr val="tx1"/>
            </a:solidFill>
          </a:endParaRPr>
        </a:p>
      </dsp:txBody>
      <dsp:txXfrm>
        <a:off x="4146430" y="3170030"/>
        <a:ext cx="245815" cy="246477"/>
      </dsp:txXfrm>
    </dsp:sp>
    <dsp:sp modelId="{65A6D6E6-5A76-4E1A-90CD-5A31A64B41F0}">
      <dsp:nvSpPr>
        <dsp:cNvPr id="0" name=""/>
        <dsp:cNvSpPr/>
      </dsp:nvSpPr>
      <dsp:spPr>
        <a:xfrm>
          <a:off x="4643360" y="2065501"/>
          <a:ext cx="1656434" cy="2455535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475363"/>
            <a:satOff val="0"/>
            <a:lumOff val="386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>
              <a:solidFill>
                <a:schemeClr val="tx1"/>
              </a:solidFill>
            </a:rPr>
            <a:t>Pick the k closest data points (points with the k smallest distances)</a:t>
          </a:r>
          <a:endParaRPr lang="en-CA" sz="1600" b="0" kern="1200" dirty="0">
            <a:solidFill>
              <a:schemeClr val="tx1"/>
            </a:solidFill>
          </a:endParaRPr>
        </a:p>
      </dsp:txBody>
      <dsp:txXfrm>
        <a:off x="4691875" y="2114016"/>
        <a:ext cx="1559404" cy="2358505"/>
      </dsp:txXfrm>
    </dsp:sp>
    <dsp:sp modelId="{FA94B947-29B5-48DD-A6FF-B2F5EECF5417}">
      <dsp:nvSpPr>
        <dsp:cNvPr id="0" name=""/>
        <dsp:cNvSpPr/>
      </dsp:nvSpPr>
      <dsp:spPr>
        <a:xfrm>
          <a:off x="6465438" y="3087871"/>
          <a:ext cx="351164" cy="410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shade val="90000"/>
            <a:hueOff val="-634168"/>
            <a:satOff val="0"/>
            <a:lumOff val="390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b="0" kern="1200">
            <a:solidFill>
              <a:schemeClr val="tx1"/>
            </a:solidFill>
          </a:endParaRPr>
        </a:p>
      </dsp:txBody>
      <dsp:txXfrm>
        <a:off x="6465438" y="3170030"/>
        <a:ext cx="245815" cy="246477"/>
      </dsp:txXfrm>
    </dsp:sp>
    <dsp:sp modelId="{6BAF7B58-01D8-40FF-A313-BB61189C937D}">
      <dsp:nvSpPr>
        <dsp:cNvPr id="0" name=""/>
        <dsp:cNvSpPr/>
      </dsp:nvSpPr>
      <dsp:spPr>
        <a:xfrm>
          <a:off x="6962369" y="2065501"/>
          <a:ext cx="1656434" cy="2455535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475363"/>
            <a:satOff val="0"/>
            <a:lumOff val="386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 dirty="0">
              <a:solidFill>
                <a:schemeClr val="tx1"/>
              </a:solidFill>
            </a:rPr>
            <a:t>Run a majority vote among selected data points, the dominating classification is the winner. Point is classified based on the dominant class</a:t>
          </a:r>
        </a:p>
      </dsp:txBody>
      <dsp:txXfrm>
        <a:off x="7010884" y="2114016"/>
        <a:ext cx="1559404" cy="2358505"/>
      </dsp:txXfrm>
    </dsp:sp>
    <dsp:sp modelId="{C5B06F1A-736A-444C-8D4D-22EAD3684296}">
      <dsp:nvSpPr>
        <dsp:cNvPr id="0" name=""/>
        <dsp:cNvSpPr/>
      </dsp:nvSpPr>
      <dsp:spPr>
        <a:xfrm>
          <a:off x="8784447" y="3087871"/>
          <a:ext cx="351164" cy="410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shade val="90000"/>
            <a:hueOff val="-317084"/>
            <a:satOff val="0"/>
            <a:lumOff val="1951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b="0" kern="1200">
            <a:solidFill>
              <a:schemeClr val="tx1"/>
            </a:solidFill>
          </a:endParaRPr>
        </a:p>
      </dsp:txBody>
      <dsp:txXfrm>
        <a:off x="8784447" y="3170030"/>
        <a:ext cx="245815" cy="246477"/>
      </dsp:txXfrm>
    </dsp:sp>
    <dsp:sp modelId="{ABB7F0D2-38A4-4C18-B331-6EB8D32E24E1}">
      <dsp:nvSpPr>
        <dsp:cNvPr id="0" name=""/>
        <dsp:cNvSpPr/>
      </dsp:nvSpPr>
      <dsp:spPr>
        <a:xfrm>
          <a:off x="9281377" y="2065501"/>
          <a:ext cx="1656434" cy="2455535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237682"/>
            <a:satOff val="0"/>
            <a:lumOff val="193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>
              <a:solidFill>
                <a:schemeClr val="tx1"/>
              </a:solidFill>
            </a:rPr>
            <a:t>Repeat</a:t>
          </a:r>
          <a:endParaRPr lang="en-CA" sz="1600" b="0" kern="1200" dirty="0">
            <a:solidFill>
              <a:schemeClr val="tx1"/>
            </a:solidFill>
          </a:endParaRPr>
        </a:p>
      </dsp:txBody>
      <dsp:txXfrm>
        <a:off x="9329892" y="2114016"/>
        <a:ext cx="1559404" cy="2358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9T04:10:44.057"/>
    </inkml:context>
    <inkml:brush xml:id="br0">
      <inkml:brushProperty name="width" value="0.15875" units="cm"/>
      <inkml:brushProperty name="height" value="0.15875" units="cm"/>
      <inkml:brushProperty name="color" value="#FF9900"/>
      <inkml:brushProperty name="ignorePressure" value="1"/>
    </inkml:brush>
  </inkml:definitions>
  <inkml:trace contextRef="#ctx0" brushRef="#br0">1 6972,'0'0,"0"0,0 0,0 0,0 0,0 0,17 14,-1-5,0 0,1-1,1-1,-1-1,1 0,0-2,0 0,0-1,1 0,-2-2,2 0,2-2,1562-2,-824 5,-512-14,861 13,-1065 1,-1 1,-1 3,1 1,10 6,-18-4,1-1,1-2,-1-1,21-1,53-3,26 1,16-7,-135 2,1-1,-1-1,-1-1,0 0,1-1,-1-1,0 0,7-7,21-9,-37 20,27-12,0-2,-2-2,0-1,27-25,82-73,10-9,-124 104,-2-2,0-1,-2-1,-1-2,-1 1,-2-2,7-15,20-40,-16 34,-3-1,-2-2,1-8,-8 11,145-398,-137 380,-4-3,-2 1,3-39,1 6,9-22,38-109,93-289,-50 192,-66 196,-5 11,0-18,-17 44,69-248,-80 305,6-24,3 2,2 1,3 1,28-44,2 2,-3-3,11-40,31-66,-75 169,32-65,0-14,-22 54,2 2,15-17,16-33,-51 94,1 1,1 0,1 2,6-6,39-52,-28 23,-3-1,22-52,15-31,-49 111,0 1,2 1,1 1,1 2,1 0,10-7,52-53,141-169,-211 236,1 0,1 1,0 1,1 1,1 1,1 1,1-1,36-16,60-20,-70 35,0 0,0 4,1 1,11 3,18-5,19 1,0 5,41 5,74-3,-34 1,-76 2,16-5,-67-2,31-9,-38 7,0 1,21 1,94 3,-74 4,-1-4,47-10,-10-1,2 5,104 7,647 3,-796-5,-60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9T04:10:44.057"/>
    </inkml:context>
    <inkml:brush xml:id="br0">
      <inkml:brushProperty name="width" value="0.15875" units="cm"/>
      <inkml:brushProperty name="height" value="0.15875" units="cm"/>
      <inkml:brushProperty name="color" value="#FFC000"/>
      <inkml:brushProperty name="ignorePressure" value="1"/>
    </inkml:brush>
  </inkml:definitions>
  <inkml:trace contextRef="#ctx0" brushRef="#br0">1 6972,'0'0,"0"0,0 0,0 0,0 0,0 0,17 14,-1-5,0 0,1-1,1-1,-1-1,1 0,0-2,0 0,0-1,1 0,-2-2,2 0,2-2,1562-2,-824 5,-512-14,861 13,-1065 1,-1 1,-1 3,1 1,10 6,-18-4,1-1,1-2,-1-1,21-1,53-3,26 1,16-7,-135 2,1-1,-1-1,-1-1,0 0,1-1,-1-1,0 0,7-7,21-9,-37 20,27-12,0-2,-2-2,0-1,27-25,82-73,10-9,-124 104,-2-2,0-1,-2-1,-1-2,-1 1,-2-2,7-15,20-40,-16 34,-3-1,-2-2,1-8,-8 11,145-398,-137 380,-4-3,-2 1,3-39,1 6,9-22,38-109,93-289,-50 192,-66 196,-5 11,0-18,-17 44,69-248,-80 305,6-24,3 2,2 1,3 1,28-44,2 2,-3-3,11-40,31-66,-75 169,32-65,0-14,-22 54,2 2,15-17,16-33,-51 94,1 1,1 0,1 2,6-6,39-52,-28 23,-3-1,22-52,15-31,-49 111,0 1,2 1,1 1,1 2,1 0,10-7,52-53,141-169,-211 236,1 0,1 1,0 1,1 1,1 1,1 1,1-1,36-16,60-20,-70 35,0 0,0 4,1 1,11 3,18-5,19 1,0 5,41 5,74-3,-34 1,-76 2,16-5,-67-2,31-9,-38 7,0 1,21 1,94 3,-74 4,-1-4,47-10,-10-1,2 5,104 7,647 3,-796-5,-60 2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png>
</file>

<file path=ppt/media/image30.png>
</file>

<file path=ppt/media/image31.png>
</file>

<file path=ppt/media/image32.png>
</file>

<file path=ppt/media/image4.jpeg>
</file>

<file path=ppt/media/image4.png>
</file>

<file path=ppt/media/image40.png>
</file>

<file path=ppt/media/image41.png>
</file>

<file path=ppt/media/image5.png>
</file>

<file path=ppt/media/image50.png>
</file>

<file path=ppt/media/image51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7748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2361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66330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8855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9043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0336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7720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7450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9063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9BE6D-7A4E-48D8-8581-2FC97E177619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CA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2361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9BE6D-7A4E-48D8-8581-2FC97E177619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CA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587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9BE6D-7A4E-48D8-8581-2FC97E177619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CA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677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9BE6D-7A4E-48D8-8581-2FC97E177619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CA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9225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9BE6D-7A4E-48D8-8581-2FC97E177619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922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CF9D4-6142-441F-9CC7-B111E5F3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D84C9-C47B-4688-9E12-08B97B78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06C19-EDB8-45AC-A06D-1C6E7A46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420566-273E-44F3-9CE4-498C9486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6D2815-D915-46BB-8E74-27731C32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26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DE03E-921D-4B71-9894-652B786F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79575F-2318-430B-A3C7-280A0072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D7F357-B243-4712-AB7A-F0C6E6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082FC-CA95-4D75-B66C-561D51C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50573C-42FA-4875-8D00-243C2A8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5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5DC263-2243-4775-9DD9-3D4006A07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D7DE7F-6F3E-45F8-BCCB-1A39543D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E95832-C46F-4E70-8D36-2D6C6305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8BEBA-10F7-420F-850F-8C895A1E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B1847-01D3-4BFB-9989-12EDDB18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36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A5AA-69D5-4933-A4C2-31B04EBDF0FE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02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9B2C-F822-4B41-BDDD-C06B398C8A0D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79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A7D8-BC2E-4C3C-AD3E-1EC25EC7A93D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4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5FBF4-B0A3-4B72-AC23-4A5CD24F3750}" type="datetime1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013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5F765-66F6-4919-A445-096E89A7BAAB}" type="datetime1">
              <a:rPr lang="en-US" smtClean="0"/>
              <a:t>5/28/2022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476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A1BFB-0BCA-43B7-BD7B-39CEB48F2525}" type="datetime1">
              <a:rPr lang="en-US" smtClean="0"/>
              <a:t>5/28/2022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98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43F5-0288-47DD-B910-BC1133EE387E}" type="datetime1">
              <a:rPr lang="en-US" smtClean="0"/>
              <a:t>5/28/2022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685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B485-DB6D-4EC3-86C8-B75072A9223B}" type="datetime1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93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5E31-5EE4-4031-8DAA-64044DE08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B51F7-AD05-4812-9AEE-F0A7A18C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39D8A6-338D-4A25-B834-B4A942E9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93547E-E0C5-4326-ADC3-C43A6781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7DB44-D3F4-429C-AB2C-E561CB26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407D9-D71E-483A-93A9-094E0F2BD74E}" type="datetime1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8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398E5-BC60-4CD4-9104-1F07995282A6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064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36BF-9F11-40A1-9525-9D44733D4299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4097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516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0BB85-69F4-4080-A77B-EECE9C1B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1A13A-6D46-453F-BAB2-4BAD520A2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488E4D-D5CA-49EC-B38E-714DAC9C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8CB60D-9BAE-4973-973B-4C6853AB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6DFA2-C663-4447-B1F9-BB6A38C3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66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9C6E8-AF90-4703-A9FA-9A65E13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C6401-88FE-47FD-A731-DD657AEEC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D3D0E6-298D-4282-8913-20026FB74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D25A3-27E5-4E98-8C5A-B2B0697A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63F4A1-44B5-41E4-B96B-51C286B3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6F89BA-5274-4D7F-A22B-03488DE5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0A037-7520-4515-B45B-E8BD71A1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42552-6925-46F5-A258-858B909F1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D3C8B9-BC17-42B1-9536-626041E4B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04948-91DA-4B89-B095-A18DE466F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12104A-EB67-4275-8DE6-7CA0254DD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CE6559-6BBF-4F82-812F-26DCBE15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43346E-31FD-437F-8433-ED2A4FFA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BB8E7B-DEEF-4F36-AC1E-1ADBCD81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28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D8A9B-DDEE-472D-98C8-342D02A2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891E0F-5CBA-4701-9802-49F747F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B64FE-FE57-4FE5-A383-911D9E8B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0F91C-FC09-444F-8303-0A51AAC9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5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DC091D-E20B-43AF-85A6-D06B098A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56F216-F3C5-4473-B251-72A6A8FB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10FE17-D12B-4940-A9BA-F514288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54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B74CF-2BF5-499E-835A-8CD87C61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49E46-BCFA-4A8B-A9EC-843184808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73AFB1-BE5F-4F23-82EA-A9E2EDCFC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59952-DF38-4E91-AC68-8C3C221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2383BB-619B-4187-A5BC-042AE98C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22BE86-61A8-405E-B05C-9ED660B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91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5C4CA-FD62-44D2-81B3-AB78C84E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4F94F9-A9E5-4C0A-BC98-D38C5AA9A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88FB35-2220-4ACE-970D-43F2556CC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CB7B7F-DA8E-4AED-B458-D0634CB1B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43AE8-ADD4-4B08-B8BC-39D66C3A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4F0B5B-F0B4-42E7-AEF3-F79F9477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E1944-26C3-41F2-9AC9-82569296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855009-06D1-457C-AA16-D256E4C89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319EE4-DC46-41D9-BA81-50318AE2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9FA1-3201-4CFE-B59E-2CC3904A385B}" type="datetimeFigureOut">
              <a:rPr lang="ru-RU" smtClean="0"/>
              <a:t>28.05.2022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5DEA4-AA2E-4600-8609-2131E0FB2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62007-BA97-4721-9442-9F52017C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86B8-69E9-40D6-90A8-99105F74591D}" type="datetime1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85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huji.ac.il/~shais/UnderstandingMachineLearning/understanding-machine-learning-theory-algorithms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://www-bcf.usc.edu/~gareth/ISL/ISLR%20Seventh%20Printing.pdf" TargetMode="Externa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blastchar/telco-customer-churn" TargetMode="External"/><Relationship Id="rId2" Type="http://schemas.openxmlformats.org/officeDocument/2006/relationships/hyperlink" Target="https://pixabay.com/illustrations/family-customer-target-group-ball-563968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png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0.png"/><Relationship Id="rId5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3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1.png"/><Relationship Id="rId5" Type="http://schemas.openxmlformats.org/officeDocument/2006/relationships/image" Target="../media/image41.png"/><Relationship Id="rId4" Type="http://schemas.openxmlformats.org/officeDocument/2006/relationships/image" Target="../media/image1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7.png"/><Relationship Id="rId9" Type="http://schemas.openxmlformats.org/officeDocument/2006/relationships/image" Target="../media/image15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Roccurves.png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99562"/>
            <a:ext cx="4900433" cy="2601940"/>
            <a:chOff x="544022" y="1575734"/>
            <a:chExt cx="4900433" cy="260194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75734"/>
              <a:ext cx="4900433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PROJECT OVERVIEW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50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712911" y="301994"/>
            <a:ext cx="1037953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SUPPORT VECTOR MACHINES: INTUITION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546" y="884852"/>
            <a:ext cx="11092957" cy="1015663"/>
          </a:xfrm>
        </p:spPr>
        <p:txBody>
          <a:bodyPr wrap="square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CA" sz="2000" dirty="0">
                <a:solidFill>
                  <a:srgbClr val="000000"/>
                </a:solidFill>
                <a:latin typeface="Montserrat" charset="0"/>
                <a:cs typeface="Arial"/>
                <a:sym typeface="Arial"/>
              </a:rPr>
              <a:t>Assume that you are data scientist working at a major bank in NYC. 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CA" sz="2000" dirty="0">
                <a:solidFill>
                  <a:srgbClr val="000000"/>
                </a:solidFill>
                <a:latin typeface="Montserrat" charset="0"/>
                <a:cs typeface="Arial"/>
                <a:sym typeface="Arial"/>
              </a:rPr>
              <a:t>You want to classify a new client as eligible to retire or not, customer features are: Age and Savings.</a:t>
            </a:r>
          </a:p>
        </p:txBody>
      </p:sp>
      <p:cxnSp>
        <p:nvCxnSpPr>
          <p:cNvPr id="106" name="Straight Arrow Connector 105"/>
          <p:cNvCxnSpPr/>
          <p:nvPr/>
        </p:nvCxnSpPr>
        <p:spPr>
          <a:xfrm flipV="1">
            <a:off x="2221979" y="5855847"/>
            <a:ext cx="7899455" cy="6081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 flipV="1">
            <a:off x="2221979" y="2039443"/>
            <a:ext cx="19233" cy="389944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Oval 112"/>
          <p:cNvSpPr/>
          <p:nvPr/>
        </p:nvSpPr>
        <p:spPr>
          <a:xfrm>
            <a:off x="6535903" y="346788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5" name="Oval 114"/>
          <p:cNvSpPr/>
          <p:nvPr/>
        </p:nvSpPr>
        <p:spPr>
          <a:xfrm>
            <a:off x="7017595" y="3164887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8" name="Oval 127"/>
          <p:cNvSpPr/>
          <p:nvPr/>
        </p:nvSpPr>
        <p:spPr>
          <a:xfrm>
            <a:off x="7278528" y="354526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9" name="Oval 128"/>
          <p:cNvSpPr/>
          <p:nvPr/>
        </p:nvSpPr>
        <p:spPr>
          <a:xfrm>
            <a:off x="8134871" y="326083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1" name="Oval 130"/>
          <p:cNvSpPr/>
          <p:nvPr/>
        </p:nvSpPr>
        <p:spPr>
          <a:xfrm>
            <a:off x="7850672" y="272929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2" name="Oval 131"/>
          <p:cNvSpPr/>
          <p:nvPr/>
        </p:nvSpPr>
        <p:spPr>
          <a:xfrm>
            <a:off x="7708572" y="2132655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3" name="Oval 132"/>
          <p:cNvSpPr/>
          <p:nvPr/>
        </p:nvSpPr>
        <p:spPr>
          <a:xfrm>
            <a:off x="8448152" y="2290890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4" name="Oval 133"/>
          <p:cNvSpPr/>
          <p:nvPr/>
        </p:nvSpPr>
        <p:spPr>
          <a:xfrm>
            <a:off x="8590251" y="2797095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5" name="Oval 134"/>
          <p:cNvSpPr/>
          <p:nvPr/>
        </p:nvSpPr>
        <p:spPr>
          <a:xfrm>
            <a:off x="8670654" y="355183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6" name="Oval 135"/>
          <p:cNvSpPr/>
          <p:nvPr/>
        </p:nvSpPr>
        <p:spPr>
          <a:xfrm>
            <a:off x="7571069" y="347914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7" name="Oval 136"/>
          <p:cNvSpPr/>
          <p:nvPr/>
        </p:nvSpPr>
        <p:spPr>
          <a:xfrm>
            <a:off x="9187730" y="302941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8" name="Oval 137"/>
          <p:cNvSpPr/>
          <p:nvPr/>
        </p:nvSpPr>
        <p:spPr>
          <a:xfrm>
            <a:off x="9187730" y="229737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9" name="Oval 138"/>
          <p:cNvSpPr/>
          <p:nvPr/>
        </p:nvSpPr>
        <p:spPr>
          <a:xfrm>
            <a:off x="2914959" y="470184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0" name="Oval 139"/>
          <p:cNvSpPr/>
          <p:nvPr/>
        </p:nvSpPr>
        <p:spPr>
          <a:xfrm>
            <a:off x="3396651" y="439884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1" name="Oval 140"/>
          <p:cNvSpPr/>
          <p:nvPr/>
        </p:nvSpPr>
        <p:spPr>
          <a:xfrm>
            <a:off x="3657584" y="477922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2" name="Oval 141"/>
          <p:cNvSpPr/>
          <p:nvPr/>
        </p:nvSpPr>
        <p:spPr>
          <a:xfrm>
            <a:off x="4513927" y="449479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3" name="Oval 142"/>
          <p:cNvSpPr/>
          <p:nvPr/>
        </p:nvSpPr>
        <p:spPr>
          <a:xfrm>
            <a:off x="4229728" y="396324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4" name="Oval 143"/>
          <p:cNvSpPr/>
          <p:nvPr/>
        </p:nvSpPr>
        <p:spPr>
          <a:xfrm>
            <a:off x="4087628" y="336661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5" name="Oval 144"/>
          <p:cNvSpPr/>
          <p:nvPr/>
        </p:nvSpPr>
        <p:spPr>
          <a:xfrm>
            <a:off x="4827208" y="352484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6" name="Oval 145"/>
          <p:cNvSpPr/>
          <p:nvPr/>
        </p:nvSpPr>
        <p:spPr>
          <a:xfrm>
            <a:off x="4969307" y="40310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7" name="Oval 146"/>
          <p:cNvSpPr/>
          <p:nvPr/>
        </p:nvSpPr>
        <p:spPr>
          <a:xfrm>
            <a:off x="5049710" y="478579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8" name="Oval 147"/>
          <p:cNvSpPr/>
          <p:nvPr/>
        </p:nvSpPr>
        <p:spPr>
          <a:xfrm>
            <a:off x="4765511" y="517849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9" name="Oval 148"/>
          <p:cNvSpPr/>
          <p:nvPr/>
        </p:nvSpPr>
        <p:spPr>
          <a:xfrm>
            <a:off x="5566786" y="426336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0" name="Oval 149"/>
          <p:cNvSpPr/>
          <p:nvPr/>
        </p:nvSpPr>
        <p:spPr>
          <a:xfrm>
            <a:off x="5566786" y="353132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51" name="Straight Connector 150"/>
          <p:cNvCxnSpPr/>
          <p:nvPr/>
        </p:nvCxnSpPr>
        <p:spPr>
          <a:xfrm>
            <a:off x="4945208" y="2447432"/>
            <a:ext cx="3390919" cy="3274965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/>
          <p:cNvSpPr txBox="1"/>
          <p:nvPr/>
        </p:nvSpPr>
        <p:spPr>
          <a:xfrm>
            <a:off x="5753220" y="5955268"/>
            <a:ext cx="1879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#1: AGE</a:t>
            </a:r>
          </a:p>
        </p:txBody>
      </p:sp>
      <p:sp>
        <p:nvSpPr>
          <p:cNvPr id="153" name="TextBox 152"/>
          <p:cNvSpPr txBox="1"/>
          <p:nvPr/>
        </p:nvSpPr>
        <p:spPr>
          <a:xfrm rot="16200000">
            <a:off x="775859" y="3576917"/>
            <a:ext cx="2322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#2: SAVINGS</a:t>
            </a:r>
          </a:p>
        </p:txBody>
      </p:sp>
      <p:cxnSp>
        <p:nvCxnSpPr>
          <p:cNvPr id="154" name="Straight Connector 153"/>
          <p:cNvCxnSpPr/>
          <p:nvPr/>
        </p:nvCxnSpPr>
        <p:spPr>
          <a:xfrm>
            <a:off x="5690204" y="2184410"/>
            <a:ext cx="1237643" cy="3634508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5924209" y="2132655"/>
            <a:ext cx="421256" cy="3717806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5191212" y="2290890"/>
            <a:ext cx="1297340" cy="3606691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6133750" y="2132655"/>
            <a:ext cx="1310977" cy="3680877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8" name="Group 157"/>
          <p:cNvGrpSpPr/>
          <p:nvPr/>
        </p:nvGrpSpPr>
        <p:grpSpPr>
          <a:xfrm>
            <a:off x="3317158" y="4799448"/>
            <a:ext cx="3240080" cy="1078452"/>
            <a:chOff x="2597348" y="1529440"/>
            <a:chExt cx="3240080" cy="1078452"/>
          </a:xfrm>
        </p:grpSpPr>
        <p:cxnSp>
          <p:nvCxnSpPr>
            <p:cNvPr id="159" name="Curved Connector 158"/>
            <p:cNvCxnSpPr/>
            <p:nvPr/>
          </p:nvCxnSpPr>
          <p:spPr>
            <a:xfrm flipV="1">
              <a:off x="4085629" y="1529440"/>
              <a:ext cx="1751799" cy="790747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/>
            <p:cNvSpPr txBox="1"/>
            <p:nvPr/>
          </p:nvSpPr>
          <p:spPr>
            <a:xfrm>
              <a:off x="2597348" y="2023117"/>
              <a:ext cx="158729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600" b="1" dirty="0">
                  <a:solidFill>
                    <a:srgbClr val="FF0000"/>
                  </a:solidFill>
                </a:rPr>
                <a:t>MAX MARGIN </a:t>
              </a:r>
            </a:p>
            <a:p>
              <a:r>
                <a:rPr lang="en-CA" sz="1600" b="1" dirty="0">
                  <a:solidFill>
                    <a:srgbClr val="FF0000"/>
                  </a:solidFill>
                </a:rPr>
                <a:t>HYPERPLANE</a:t>
              </a:r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3002932" y="2722854"/>
            <a:ext cx="3591057" cy="829283"/>
            <a:chOff x="3233664" y="700158"/>
            <a:chExt cx="3591057" cy="829283"/>
          </a:xfrm>
        </p:grpSpPr>
        <p:cxnSp>
          <p:nvCxnSpPr>
            <p:cNvPr id="162" name="Curved Connector 161"/>
            <p:cNvCxnSpPr/>
            <p:nvPr/>
          </p:nvCxnSpPr>
          <p:spPr>
            <a:xfrm>
              <a:off x="4472399" y="966111"/>
              <a:ext cx="1365029" cy="563330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/>
            <p:cNvSpPr txBox="1"/>
            <p:nvPr/>
          </p:nvSpPr>
          <p:spPr>
            <a:xfrm>
              <a:off x="3233664" y="700158"/>
              <a:ext cx="12908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b="1" dirty="0">
                  <a:solidFill>
                    <a:srgbClr val="FF0000"/>
                  </a:solidFill>
                </a:rPr>
                <a:t>SUPPORT VECTORS</a:t>
              </a:r>
            </a:p>
          </p:txBody>
        </p:sp>
        <p:cxnSp>
          <p:nvCxnSpPr>
            <p:cNvPr id="164" name="Curved Connector 163"/>
            <p:cNvCxnSpPr/>
            <p:nvPr/>
          </p:nvCxnSpPr>
          <p:spPr>
            <a:xfrm>
              <a:off x="4453873" y="903612"/>
              <a:ext cx="2370848" cy="566818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/>
          <p:cNvGrpSpPr/>
          <p:nvPr/>
        </p:nvGrpSpPr>
        <p:grpSpPr>
          <a:xfrm>
            <a:off x="7121781" y="5040899"/>
            <a:ext cx="3119587" cy="595157"/>
            <a:chOff x="2184067" y="5187096"/>
            <a:chExt cx="3119587" cy="595157"/>
          </a:xfrm>
        </p:grpSpPr>
        <p:cxnSp>
          <p:nvCxnSpPr>
            <p:cNvPr id="166" name="Curved Connector 165"/>
            <p:cNvCxnSpPr/>
            <p:nvPr/>
          </p:nvCxnSpPr>
          <p:spPr>
            <a:xfrm rot="10800000" flipV="1">
              <a:off x="2184067" y="5335657"/>
              <a:ext cx="972130" cy="446596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/>
            <p:cNvSpPr txBox="1"/>
            <p:nvPr/>
          </p:nvSpPr>
          <p:spPr>
            <a:xfrm>
              <a:off x="3168133" y="5187096"/>
              <a:ext cx="21355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600" b="1" dirty="0">
                  <a:solidFill>
                    <a:srgbClr val="FF0000"/>
                  </a:solidFill>
                </a:rPr>
                <a:t>MAXIMUM MARGIN</a:t>
              </a:r>
            </a:p>
          </p:txBody>
        </p:sp>
      </p:grpSp>
      <p:cxnSp>
        <p:nvCxnSpPr>
          <p:cNvPr id="168" name="Straight Connector 167"/>
          <p:cNvCxnSpPr/>
          <p:nvPr/>
        </p:nvCxnSpPr>
        <p:spPr>
          <a:xfrm flipV="1">
            <a:off x="6438437" y="5495779"/>
            <a:ext cx="860267" cy="226619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33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5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5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627004" y="310665"/>
            <a:ext cx="966213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SUPPORT VECTOR MACHINES: INTUITION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2769159" y="5669470"/>
            <a:ext cx="7899455" cy="6081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769159" y="1853066"/>
            <a:ext cx="19233" cy="389944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7083083" y="3281509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/>
          <p:cNvSpPr/>
          <p:nvPr/>
        </p:nvSpPr>
        <p:spPr>
          <a:xfrm>
            <a:off x="7564775" y="2978510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Oval 54"/>
          <p:cNvSpPr/>
          <p:nvPr/>
        </p:nvSpPr>
        <p:spPr>
          <a:xfrm>
            <a:off x="7825708" y="335889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/>
          <p:cNvSpPr/>
          <p:nvPr/>
        </p:nvSpPr>
        <p:spPr>
          <a:xfrm>
            <a:off x="8682051" y="307446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Oval 56"/>
          <p:cNvSpPr/>
          <p:nvPr/>
        </p:nvSpPr>
        <p:spPr>
          <a:xfrm>
            <a:off x="8397852" y="254291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8" name="Oval 57"/>
          <p:cNvSpPr/>
          <p:nvPr/>
        </p:nvSpPr>
        <p:spPr>
          <a:xfrm>
            <a:off x="8255752" y="194627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Oval 58"/>
          <p:cNvSpPr/>
          <p:nvPr/>
        </p:nvSpPr>
        <p:spPr>
          <a:xfrm>
            <a:off x="8995332" y="210451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/>
          <p:cNvSpPr/>
          <p:nvPr/>
        </p:nvSpPr>
        <p:spPr>
          <a:xfrm>
            <a:off x="9137431" y="261071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/>
          <p:cNvSpPr/>
          <p:nvPr/>
        </p:nvSpPr>
        <p:spPr>
          <a:xfrm>
            <a:off x="9217834" y="336546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/>
          <p:cNvSpPr/>
          <p:nvPr/>
        </p:nvSpPr>
        <p:spPr>
          <a:xfrm>
            <a:off x="8118249" y="329277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/>
          <p:cNvSpPr/>
          <p:nvPr/>
        </p:nvSpPr>
        <p:spPr>
          <a:xfrm>
            <a:off x="9734910" y="284303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Oval 63"/>
          <p:cNvSpPr/>
          <p:nvPr/>
        </p:nvSpPr>
        <p:spPr>
          <a:xfrm>
            <a:off x="9734910" y="211099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5" name="Oval 64"/>
          <p:cNvSpPr/>
          <p:nvPr/>
        </p:nvSpPr>
        <p:spPr>
          <a:xfrm>
            <a:off x="3462139" y="451546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6" name="Oval 65"/>
          <p:cNvSpPr/>
          <p:nvPr/>
        </p:nvSpPr>
        <p:spPr>
          <a:xfrm>
            <a:off x="3943831" y="421246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Oval 66"/>
          <p:cNvSpPr/>
          <p:nvPr/>
        </p:nvSpPr>
        <p:spPr>
          <a:xfrm>
            <a:off x="4204764" y="459284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Oval 67"/>
          <p:cNvSpPr/>
          <p:nvPr/>
        </p:nvSpPr>
        <p:spPr>
          <a:xfrm>
            <a:off x="5061107" y="430841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Oval 68"/>
          <p:cNvSpPr/>
          <p:nvPr/>
        </p:nvSpPr>
        <p:spPr>
          <a:xfrm>
            <a:off x="4776908" y="377687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/>
          <p:cNvSpPr/>
          <p:nvPr/>
        </p:nvSpPr>
        <p:spPr>
          <a:xfrm>
            <a:off x="4634808" y="318023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Oval 70"/>
          <p:cNvSpPr/>
          <p:nvPr/>
        </p:nvSpPr>
        <p:spPr>
          <a:xfrm>
            <a:off x="5374388" y="333846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/>
          <p:cNvSpPr/>
          <p:nvPr/>
        </p:nvSpPr>
        <p:spPr>
          <a:xfrm>
            <a:off x="5516487" y="384467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/>
          <p:cNvSpPr/>
          <p:nvPr/>
        </p:nvSpPr>
        <p:spPr>
          <a:xfrm>
            <a:off x="5596890" y="459941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/>
          <p:cNvSpPr/>
          <p:nvPr/>
        </p:nvSpPr>
        <p:spPr>
          <a:xfrm>
            <a:off x="5312691" y="499211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Oval 74"/>
          <p:cNvSpPr/>
          <p:nvPr/>
        </p:nvSpPr>
        <p:spPr>
          <a:xfrm>
            <a:off x="6113966" y="407699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Oval 75"/>
          <p:cNvSpPr/>
          <p:nvPr/>
        </p:nvSpPr>
        <p:spPr>
          <a:xfrm>
            <a:off x="6113966" y="33449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TextBox 76"/>
          <p:cNvSpPr txBox="1"/>
          <p:nvPr/>
        </p:nvSpPr>
        <p:spPr>
          <a:xfrm>
            <a:off x="6260343" y="5752023"/>
            <a:ext cx="1565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#1</a:t>
            </a:r>
          </a:p>
        </p:txBody>
      </p:sp>
      <p:sp>
        <p:nvSpPr>
          <p:cNvPr id="78" name="TextBox 77"/>
          <p:cNvSpPr txBox="1"/>
          <p:nvPr/>
        </p:nvSpPr>
        <p:spPr>
          <a:xfrm rot="16200000">
            <a:off x="1662215" y="3093961"/>
            <a:ext cx="1565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#2</a:t>
            </a:r>
          </a:p>
        </p:txBody>
      </p:sp>
      <p:cxnSp>
        <p:nvCxnSpPr>
          <p:cNvPr id="79" name="Straight Connector 78"/>
          <p:cNvCxnSpPr/>
          <p:nvPr/>
        </p:nvCxnSpPr>
        <p:spPr>
          <a:xfrm>
            <a:off x="5984698" y="1376986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5545403" y="1455649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6501578" y="1371600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2" descr="Image result for cat looks like a do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447" y="1740109"/>
            <a:ext cx="1092570" cy="136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3" name="Curved Connector 82"/>
          <p:cNvCxnSpPr/>
          <p:nvPr/>
        </p:nvCxnSpPr>
        <p:spPr>
          <a:xfrm>
            <a:off x="4712326" y="2868625"/>
            <a:ext cx="1365029" cy="563330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/>
          <p:nvPr/>
        </p:nvCxnSpPr>
        <p:spPr>
          <a:xfrm>
            <a:off x="4693800" y="2806126"/>
            <a:ext cx="2370848" cy="566818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/>
          <p:cNvCxnSpPr/>
          <p:nvPr/>
        </p:nvCxnSpPr>
        <p:spPr>
          <a:xfrm>
            <a:off x="2139507" y="4045205"/>
            <a:ext cx="1365029" cy="563330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urved Connector 85"/>
          <p:cNvCxnSpPr>
            <a:endCxn id="64" idx="5"/>
          </p:cNvCxnSpPr>
          <p:nvPr/>
        </p:nvCxnSpPr>
        <p:spPr>
          <a:xfrm rot="10800000">
            <a:off x="9977489" y="2367163"/>
            <a:ext cx="691126" cy="474826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6" descr="Image result for dog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04" y="3303285"/>
            <a:ext cx="1612398" cy="120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4" descr="Image result for cat imag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962" y="2411114"/>
            <a:ext cx="1487238" cy="155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58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7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5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7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45871" y="241885"/>
            <a:ext cx="10263661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SUPPORT VECTOR MACHINES: MODEL EVALUATION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2576659" y="5596250"/>
            <a:ext cx="7899455" cy="6081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2576659" y="1779846"/>
            <a:ext cx="19233" cy="389944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890583" y="3208289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/>
          <p:cNvSpPr/>
          <p:nvPr/>
        </p:nvSpPr>
        <p:spPr>
          <a:xfrm>
            <a:off x="7372275" y="2905290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/>
          <p:cNvSpPr/>
          <p:nvPr/>
        </p:nvSpPr>
        <p:spPr>
          <a:xfrm>
            <a:off x="7633208" y="328567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/>
          <p:cNvSpPr/>
          <p:nvPr/>
        </p:nvSpPr>
        <p:spPr>
          <a:xfrm>
            <a:off x="8489551" y="300124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Oval 88"/>
          <p:cNvSpPr/>
          <p:nvPr/>
        </p:nvSpPr>
        <p:spPr>
          <a:xfrm>
            <a:off x="8205352" y="246969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Oval 89"/>
          <p:cNvSpPr/>
          <p:nvPr/>
        </p:nvSpPr>
        <p:spPr>
          <a:xfrm>
            <a:off x="8063252" y="187305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Oval 90"/>
          <p:cNvSpPr/>
          <p:nvPr/>
        </p:nvSpPr>
        <p:spPr>
          <a:xfrm>
            <a:off x="8802832" y="203129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Oval 91"/>
          <p:cNvSpPr/>
          <p:nvPr/>
        </p:nvSpPr>
        <p:spPr>
          <a:xfrm>
            <a:off x="8944931" y="253749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Oval 92"/>
          <p:cNvSpPr/>
          <p:nvPr/>
        </p:nvSpPr>
        <p:spPr>
          <a:xfrm>
            <a:off x="9025334" y="329224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Oval 93"/>
          <p:cNvSpPr/>
          <p:nvPr/>
        </p:nvSpPr>
        <p:spPr>
          <a:xfrm>
            <a:off x="7925749" y="321955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Oval 94"/>
          <p:cNvSpPr/>
          <p:nvPr/>
        </p:nvSpPr>
        <p:spPr>
          <a:xfrm>
            <a:off x="9542410" y="276981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Oval 95"/>
          <p:cNvSpPr/>
          <p:nvPr/>
        </p:nvSpPr>
        <p:spPr>
          <a:xfrm>
            <a:off x="9542410" y="203777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7" name="Oval 96"/>
          <p:cNvSpPr/>
          <p:nvPr/>
        </p:nvSpPr>
        <p:spPr>
          <a:xfrm>
            <a:off x="3269639" y="444224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8" name="Oval 97"/>
          <p:cNvSpPr/>
          <p:nvPr/>
        </p:nvSpPr>
        <p:spPr>
          <a:xfrm>
            <a:off x="3751331" y="413924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Oval 98"/>
          <p:cNvSpPr/>
          <p:nvPr/>
        </p:nvSpPr>
        <p:spPr>
          <a:xfrm>
            <a:off x="4012264" y="451962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Oval 99"/>
          <p:cNvSpPr/>
          <p:nvPr/>
        </p:nvSpPr>
        <p:spPr>
          <a:xfrm>
            <a:off x="4868607" y="423519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Oval 100"/>
          <p:cNvSpPr/>
          <p:nvPr/>
        </p:nvSpPr>
        <p:spPr>
          <a:xfrm>
            <a:off x="4584408" y="37036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Oval 101"/>
          <p:cNvSpPr/>
          <p:nvPr/>
        </p:nvSpPr>
        <p:spPr>
          <a:xfrm>
            <a:off x="4442308" y="310701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3" name="Oval 102"/>
          <p:cNvSpPr/>
          <p:nvPr/>
        </p:nvSpPr>
        <p:spPr>
          <a:xfrm>
            <a:off x="5181888" y="326524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4" name="Oval 103"/>
          <p:cNvSpPr/>
          <p:nvPr/>
        </p:nvSpPr>
        <p:spPr>
          <a:xfrm>
            <a:off x="5323987" y="377145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5" name="Oval 104"/>
          <p:cNvSpPr/>
          <p:nvPr/>
        </p:nvSpPr>
        <p:spPr>
          <a:xfrm>
            <a:off x="5404390" y="452619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6" name="Oval 105"/>
          <p:cNvSpPr/>
          <p:nvPr/>
        </p:nvSpPr>
        <p:spPr>
          <a:xfrm>
            <a:off x="5120191" y="491889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Oval 106"/>
          <p:cNvSpPr/>
          <p:nvPr/>
        </p:nvSpPr>
        <p:spPr>
          <a:xfrm>
            <a:off x="5921466" y="400377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8" name="Oval 107"/>
          <p:cNvSpPr/>
          <p:nvPr/>
        </p:nvSpPr>
        <p:spPr>
          <a:xfrm>
            <a:off x="5921466" y="327173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9" name="TextBox 108"/>
          <p:cNvSpPr txBox="1"/>
          <p:nvPr/>
        </p:nvSpPr>
        <p:spPr>
          <a:xfrm>
            <a:off x="5566787" y="5778803"/>
            <a:ext cx="1565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#1</a:t>
            </a:r>
          </a:p>
        </p:txBody>
      </p:sp>
      <p:sp>
        <p:nvSpPr>
          <p:cNvPr id="110" name="TextBox 109"/>
          <p:cNvSpPr txBox="1"/>
          <p:nvPr/>
        </p:nvSpPr>
        <p:spPr>
          <a:xfrm rot="16200000">
            <a:off x="1433970" y="3499263"/>
            <a:ext cx="1565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FEATURE #2</a:t>
            </a:r>
          </a:p>
        </p:txBody>
      </p:sp>
      <p:cxnSp>
        <p:nvCxnSpPr>
          <p:cNvPr id="111" name="Straight Connector 110"/>
          <p:cNvCxnSpPr/>
          <p:nvPr/>
        </p:nvCxnSpPr>
        <p:spPr>
          <a:xfrm>
            <a:off x="5792198" y="1303766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5352903" y="1382429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6309078" y="1298380"/>
            <a:ext cx="1490329" cy="4255555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Group 113"/>
          <p:cNvGrpSpPr/>
          <p:nvPr/>
        </p:nvGrpSpPr>
        <p:grpSpPr>
          <a:xfrm>
            <a:off x="2586275" y="1529440"/>
            <a:ext cx="3251153" cy="1189321"/>
            <a:chOff x="2586275" y="1529440"/>
            <a:chExt cx="3251153" cy="1189321"/>
          </a:xfrm>
        </p:grpSpPr>
        <p:cxnSp>
          <p:nvCxnSpPr>
            <p:cNvPr id="115" name="Curved Connector 114"/>
            <p:cNvCxnSpPr/>
            <p:nvPr/>
          </p:nvCxnSpPr>
          <p:spPr>
            <a:xfrm flipV="1">
              <a:off x="4085629" y="1529440"/>
              <a:ext cx="1751799" cy="790747"/>
            </a:xfrm>
            <a:prstGeom prst="curvedConnector3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/>
            <p:cNvSpPr txBox="1"/>
            <p:nvPr/>
          </p:nvSpPr>
          <p:spPr>
            <a:xfrm>
              <a:off x="2586275" y="1887764"/>
              <a:ext cx="194585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600" b="1" dirty="0">
                  <a:solidFill>
                    <a:srgbClr val="FF0000"/>
                  </a:solidFill>
                </a:rPr>
                <a:t>TRAINED MODEL </a:t>
              </a:r>
            </a:p>
            <a:p>
              <a:r>
                <a:rPr lang="en-CA" sz="1600" b="1" dirty="0">
                  <a:solidFill>
                    <a:srgbClr val="FF0000"/>
                  </a:solidFill>
                </a:rPr>
                <a:t>(MAX MARGIN </a:t>
              </a:r>
            </a:p>
            <a:p>
              <a:r>
                <a:rPr lang="en-CA" sz="1600" b="1" dirty="0">
                  <a:solidFill>
                    <a:srgbClr val="FF0000"/>
                  </a:solidFill>
                </a:rPr>
                <a:t>HYPERPLANE)</a:t>
              </a:r>
            </a:p>
          </p:txBody>
        </p:sp>
      </p:grpSp>
      <p:sp>
        <p:nvSpPr>
          <p:cNvPr id="117" name="Oval 116"/>
          <p:cNvSpPr/>
          <p:nvPr/>
        </p:nvSpPr>
        <p:spPr>
          <a:xfrm>
            <a:off x="7528235" y="3752055"/>
            <a:ext cx="284199" cy="30011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8" name="Oval 117"/>
          <p:cNvSpPr/>
          <p:nvPr/>
        </p:nvSpPr>
        <p:spPr>
          <a:xfrm>
            <a:off x="7746046" y="4215979"/>
            <a:ext cx="284199" cy="30011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9" name="Oval 118"/>
          <p:cNvSpPr/>
          <p:nvPr/>
        </p:nvSpPr>
        <p:spPr>
          <a:xfrm>
            <a:off x="5202844" y="2626456"/>
            <a:ext cx="284199" cy="30011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20" name="Group 119"/>
          <p:cNvGrpSpPr/>
          <p:nvPr/>
        </p:nvGrpSpPr>
        <p:grpSpPr>
          <a:xfrm>
            <a:off x="5592101" y="2785210"/>
            <a:ext cx="5697964" cy="1884476"/>
            <a:chOff x="-452431" y="492811"/>
            <a:chExt cx="5697964" cy="1884476"/>
          </a:xfrm>
        </p:grpSpPr>
        <p:cxnSp>
          <p:nvCxnSpPr>
            <p:cNvPr id="121" name="Curved Connector 120"/>
            <p:cNvCxnSpPr>
              <a:endCxn id="117" idx="6"/>
            </p:cNvCxnSpPr>
            <p:nvPr/>
          </p:nvCxnSpPr>
          <p:spPr>
            <a:xfrm rot="10800000">
              <a:off x="1767902" y="1609716"/>
              <a:ext cx="1396294" cy="520193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3122901" y="2038733"/>
              <a:ext cx="21226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600" b="1" dirty="0">
                  <a:solidFill>
                    <a:srgbClr val="FF0000"/>
                  </a:solidFill>
                </a:rPr>
                <a:t>TESTING DATASET</a:t>
              </a:r>
            </a:p>
          </p:txBody>
        </p:sp>
        <p:cxnSp>
          <p:nvCxnSpPr>
            <p:cNvPr id="123" name="Curved Connector 122"/>
            <p:cNvCxnSpPr/>
            <p:nvPr/>
          </p:nvCxnSpPr>
          <p:spPr>
            <a:xfrm rot="10800000">
              <a:off x="1921398" y="1902730"/>
              <a:ext cx="1255825" cy="347469"/>
            </a:xfrm>
            <a:prstGeom prst="curvedConnector3">
              <a:avLst>
                <a:gd name="adj1" fmla="val 6708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urved Connector 123"/>
            <p:cNvCxnSpPr/>
            <p:nvPr/>
          </p:nvCxnSpPr>
          <p:spPr>
            <a:xfrm rot="10800000">
              <a:off x="-452431" y="492811"/>
              <a:ext cx="3656828" cy="1600168"/>
            </a:xfrm>
            <a:prstGeom prst="curvedConnector3">
              <a:avLst>
                <a:gd name="adj1" fmla="val 18202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4715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8" grpId="0" animBg="1"/>
      <p:bldP spid="1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01881" y="155781"/>
            <a:ext cx="8915400" cy="954107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SUPPORT VECTOR MACHINES: ADDITIONAL READING MATERIAL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066800" y="1411715"/>
            <a:ext cx="5105400" cy="3025168"/>
          </a:xfrm>
        </p:spPr>
        <p:txBody>
          <a:bodyPr>
            <a:normAutofit/>
          </a:bodyPr>
          <a:lstStyle/>
          <a:p>
            <a:r>
              <a:rPr lang="en-CA" sz="2000" dirty="0"/>
              <a:t>Additional Resources, Page #202: </a:t>
            </a:r>
            <a:r>
              <a:rPr lang="en-CA" sz="2000" dirty="0">
                <a:hlinkClick r:id="rId3"/>
              </a:rPr>
              <a:t>http://www.cs.huji.ac.il/~shais/UnderstandingMachineLearning/understanding-machine-learning-theory-algorithms.pdf</a:t>
            </a:r>
            <a:endParaRPr lang="en-CA" sz="2000" dirty="0"/>
          </a:p>
          <a:p>
            <a:endParaRPr lang="en-CA" sz="2000" dirty="0"/>
          </a:p>
          <a:p>
            <a:endParaRPr lang="en-CA" sz="2000" dirty="0"/>
          </a:p>
          <a:p>
            <a:endParaRPr lang="en-CA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057" y="2711841"/>
            <a:ext cx="2637856" cy="3733800"/>
          </a:xfrm>
          <a:prstGeom prst="rect">
            <a:avLst/>
          </a:prstGeom>
        </p:spPr>
      </p:pic>
      <p:sp>
        <p:nvSpPr>
          <p:cNvPr id="60" name="Content Placeholder 2"/>
          <p:cNvSpPr txBox="1">
            <a:spLocks/>
          </p:cNvSpPr>
          <p:nvPr/>
        </p:nvSpPr>
        <p:spPr>
          <a:xfrm>
            <a:off x="6629400" y="1411715"/>
            <a:ext cx="5105400" cy="3025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Additional Resources, Page #337: </a:t>
            </a:r>
          </a:p>
          <a:p>
            <a:r>
              <a:rPr lang="en-CA" sz="2000" dirty="0">
                <a:hlinkClick r:id="rId5"/>
              </a:rPr>
              <a:t>http://www-bcf.usc.edu/~gareth/ISL/ISLR%20Seventh%20Printing.pdf</a:t>
            </a:r>
            <a:endParaRPr lang="en-CA" sz="2000" dirty="0"/>
          </a:p>
          <a:p>
            <a:endParaRPr lang="en-CA" sz="2000" dirty="0"/>
          </a:p>
          <a:p>
            <a:endParaRPr lang="en-CA" sz="2000" dirty="0"/>
          </a:p>
          <a:p>
            <a:endParaRPr lang="en-CA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925" y="2711841"/>
            <a:ext cx="2590800" cy="384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17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5190028" cy="2676027"/>
            <a:chOff x="544022" y="1501647"/>
            <a:chExt cx="519002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19002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RANDOM FOREST CLASSIFIER MODELS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13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5">
            <a:extLst>
              <a:ext uri="{FF2B5EF4-FFF2-40B4-BE49-F238E27FC236}">
                <a16:creationId xmlns:a16="http://schemas.microsoft.com/office/drawing/2014/main" id="{12831677-1F6E-9A4D-A8B7-065D7470BF3D}"/>
              </a:ext>
            </a:extLst>
          </p:cNvPr>
          <p:cNvSpPr/>
          <p:nvPr/>
        </p:nvSpPr>
        <p:spPr>
          <a:xfrm>
            <a:off x="41942" y="501932"/>
            <a:ext cx="1037236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Random Forest classifier is a type of ensemble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It creates a set of decision trees from randomly selected subset of training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It then combines votes from different decision trees to decide the final class of the test object.</a:t>
            </a:r>
          </a:p>
        </p:txBody>
      </p:sp>
      <p:sp>
        <p:nvSpPr>
          <p:cNvPr id="9" name="Прямоугольник 5">
            <a:extLst>
              <a:ext uri="{FF2B5EF4-FFF2-40B4-BE49-F238E27FC236}">
                <a16:creationId xmlns:a16="http://schemas.microsoft.com/office/drawing/2014/main" id="{428CE041-7882-414B-8A3B-9369F2649ED2}"/>
              </a:ext>
            </a:extLst>
          </p:cNvPr>
          <p:cNvSpPr/>
          <p:nvPr/>
        </p:nvSpPr>
        <p:spPr>
          <a:xfrm>
            <a:off x="-1" y="89718"/>
            <a:ext cx="11033500" cy="661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RANDOM FOREST CLASSIFIER: INTUITION</a:t>
            </a:r>
            <a:b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</a:br>
            <a:endParaRPr lang="en-CA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BD2E0F5-F9E3-4737-BCEA-37EAE54DDB79}"/>
              </a:ext>
            </a:extLst>
          </p:cNvPr>
          <p:cNvSpPr/>
          <p:nvPr/>
        </p:nvSpPr>
        <p:spPr>
          <a:xfrm>
            <a:off x="9831467" y="2219182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Savings&gt;$1M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5775EA-DB93-4E70-ABE2-1582DEC3AA0F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flipH="1">
            <a:off x="9671884" y="2568377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9F3346E-50BF-4CF2-8757-57CF76F88B6A}"/>
              </a:ext>
            </a:extLst>
          </p:cNvPr>
          <p:cNvCxnSpPr>
            <a:cxnSpLocks/>
            <a:stCxn id="25" idx="2"/>
            <a:endCxn id="29" idx="0"/>
          </p:cNvCxnSpPr>
          <p:nvPr/>
        </p:nvCxnSpPr>
        <p:spPr>
          <a:xfrm>
            <a:off x="10361360" y="2568377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2052CA7-153D-4F8D-A308-0FD227E99E24}"/>
              </a:ext>
            </a:extLst>
          </p:cNvPr>
          <p:cNvSpPr/>
          <p:nvPr/>
        </p:nvSpPr>
        <p:spPr>
          <a:xfrm>
            <a:off x="9048751" y="2909978"/>
            <a:ext cx="1246266" cy="343431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Age&gt;45?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1F084B3-A8DF-40F3-BBE6-A75F86BE5B63}"/>
              </a:ext>
            </a:extLst>
          </p:cNvPr>
          <p:cNvSpPr/>
          <p:nvPr/>
        </p:nvSpPr>
        <p:spPr>
          <a:xfrm>
            <a:off x="10532064" y="2909978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Class #0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EC79E6-1A01-4D70-8D76-F83EFFBF249C}"/>
              </a:ext>
            </a:extLst>
          </p:cNvPr>
          <p:cNvCxnSpPr>
            <a:cxnSpLocks/>
            <a:endCxn id="39" idx="0"/>
          </p:cNvCxnSpPr>
          <p:nvPr/>
        </p:nvCxnSpPr>
        <p:spPr>
          <a:xfrm flipH="1">
            <a:off x="8987281" y="3261657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0053E72-1F87-4EB7-9DFF-277612D1C7C5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9411811" y="3261657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7219E43-761C-4275-A4DF-C828CC941CC3}"/>
              </a:ext>
            </a:extLst>
          </p:cNvPr>
          <p:cNvSpPr/>
          <p:nvPr/>
        </p:nvSpPr>
        <p:spPr>
          <a:xfrm>
            <a:off x="8629094" y="3603259"/>
            <a:ext cx="716373" cy="34160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Class #1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07F11A03-7D32-4187-940C-11AF37DD39E8}"/>
              </a:ext>
            </a:extLst>
          </p:cNvPr>
          <p:cNvSpPr/>
          <p:nvPr/>
        </p:nvSpPr>
        <p:spPr>
          <a:xfrm>
            <a:off x="9582516" y="3603259"/>
            <a:ext cx="716374" cy="34160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387B8B5-DE77-4DE6-9EA1-FA72216EB35C}"/>
              </a:ext>
            </a:extLst>
          </p:cNvPr>
          <p:cNvSpPr txBox="1"/>
          <p:nvPr/>
        </p:nvSpPr>
        <p:spPr>
          <a:xfrm>
            <a:off x="10859296" y="251697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17DC1E-9962-4435-86F9-9DB1527C6D31}"/>
              </a:ext>
            </a:extLst>
          </p:cNvPr>
          <p:cNvSpPr txBox="1"/>
          <p:nvPr/>
        </p:nvSpPr>
        <p:spPr>
          <a:xfrm>
            <a:off x="9523446" y="2504700"/>
            <a:ext cx="296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04019-3C4B-4253-AC48-A07A3E4DD9A9}"/>
              </a:ext>
            </a:extLst>
          </p:cNvPr>
          <p:cNvSpPr txBox="1"/>
          <p:nvPr/>
        </p:nvSpPr>
        <p:spPr>
          <a:xfrm>
            <a:off x="8751875" y="3236524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579993-CD30-4529-AACE-055918AF497F}"/>
              </a:ext>
            </a:extLst>
          </p:cNvPr>
          <p:cNvSpPr txBox="1"/>
          <p:nvPr/>
        </p:nvSpPr>
        <p:spPr>
          <a:xfrm>
            <a:off x="9770494" y="3229331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65BAB9A-6233-4C56-931E-EBE2045F968E}"/>
              </a:ext>
            </a:extLst>
          </p:cNvPr>
          <p:cNvSpPr/>
          <p:nvPr/>
        </p:nvSpPr>
        <p:spPr>
          <a:xfrm>
            <a:off x="5033451" y="2219182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Savings&gt;$1M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C07AEC9-8A13-4B58-AC5E-2BB2F6EF805A}"/>
              </a:ext>
            </a:extLst>
          </p:cNvPr>
          <p:cNvCxnSpPr>
            <a:cxnSpLocks/>
            <a:stCxn id="48" idx="2"/>
            <a:endCxn id="51" idx="0"/>
          </p:cNvCxnSpPr>
          <p:nvPr/>
        </p:nvCxnSpPr>
        <p:spPr>
          <a:xfrm flipH="1">
            <a:off x="4873868" y="2568377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C156276-BCA5-4203-A2E3-A34579EEA443}"/>
              </a:ext>
            </a:extLst>
          </p:cNvPr>
          <p:cNvCxnSpPr>
            <a:cxnSpLocks/>
            <a:stCxn id="48" idx="2"/>
            <a:endCxn id="52" idx="0"/>
          </p:cNvCxnSpPr>
          <p:nvPr/>
        </p:nvCxnSpPr>
        <p:spPr>
          <a:xfrm>
            <a:off x="5563344" y="2568377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0AECAE1-9324-4D52-A255-DF48D78F99EB}"/>
              </a:ext>
            </a:extLst>
          </p:cNvPr>
          <p:cNvSpPr/>
          <p:nvPr/>
        </p:nvSpPr>
        <p:spPr>
          <a:xfrm>
            <a:off x="4250735" y="2909978"/>
            <a:ext cx="1246266" cy="343431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Age&gt;45?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40D695E-9347-48AE-AF7C-8283AAF1AAC8}"/>
              </a:ext>
            </a:extLst>
          </p:cNvPr>
          <p:cNvSpPr/>
          <p:nvPr/>
        </p:nvSpPr>
        <p:spPr>
          <a:xfrm>
            <a:off x="5734048" y="2909978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#0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25F099F-9ADD-46D0-93D8-F0E4AD164811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4189265" y="3261657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03C7B3-74F5-4452-BBD0-8ADEC9D680C3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4613795" y="3261657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E97C5730-82BD-46FC-BB55-41CB614E94A8}"/>
              </a:ext>
            </a:extLst>
          </p:cNvPr>
          <p:cNvSpPr/>
          <p:nvPr/>
        </p:nvSpPr>
        <p:spPr>
          <a:xfrm>
            <a:off x="3831078" y="3603259"/>
            <a:ext cx="716373" cy="34160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#1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D7AB195-822A-46BB-97B0-26F357E239B2}"/>
              </a:ext>
            </a:extLst>
          </p:cNvPr>
          <p:cNvSpPr/>
          <p:nvPr/>
        </p:nvSpPr>
        <p:spPr>
          <a:xfrm>
            <a:off x="4784500" y="3603259"/>
            <a:ext cx="716374" cy="34160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#0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DD29DE7-EB7F-42DB-A519-EF8E04108E0C}"/>
              </a:ext>
            </a:extLst>
          </p:cNvPr>
          <p:cNvSpPr/>
          <p:nvPr/>
        </p:nvSpPr>
        <p:spPr>
          <a:xfrm>
            <a:off x="1479343" y="2239821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Savings&gt;$1M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023E604-985D-4125-983A-2A1618B83972}"/>
              </a:ext>
            </a:extLst>
          </p:cNvPr>
          <p:cNvCxnSpPr>
            <a:cxnSpLocks/>
            <a:stCxn id="65" idx="2"/>
            <a:endCxn id="68" idx="0"/>
          </p:cNvCxnSpPr>
          <p:nvPr/>
        </p:nvCxnSpPr>
        <p:spPr>
          <a:xfrm flipH="1">
            <a:off x="1319760" y="2589016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7B22031-8E4A-4E64-A0D3-38C2CEF6CE68}"/>
              </a:ext>
            </a:extLst>
          </p:cNvPr>
          <p:cNvCxnSpPr>
            <a:cxnSpLocks/>
            <a:stCxn id="65" idx="2"/>
            <a:endCxn id="69" idx="0"/>
          </p:cNvCxnSpPr>
          <p:nvPr/>
        </p:nvCxnSpPr>
        <p:spPr>
          <a:xfrm>
            <a:off x="2009236" y="2589016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79218AC3-128A-4DC3-9895-B41CBA0F96E8}"/>
              </a:ext>
            </a:extLst>
          </p:cNvPr>
          <p:cNvSpPr/>
          <p:nvPr/>
        </p:nvSpPr>
        <p:spPr>
          <a:xfrm>
            <a:off x="696627" y="2930617"/>
            <a:ext cx="1246266" cy="343431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Age&gt;45?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2CCD08E3-71F4-440D-9E76-E692C58F4136}"/>
              </a:ext>
            </a:extLst>
          </p:cNvPr>
          <p:cNvSpPr/>
          <p:nvPr/>
        </p:nvSpPr>
        <p:spPr>
          <a:xfrm>
            <a:off x="2179940" y="2930617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#0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505CE2D-27D6-4886-9164-AC2EC8922443}"/>
              </a:ext>
            </a:extLst>
          </p:cNvPr>
          <p:cNvCxnSpPr>
            <a:cxnSpLocks/>
            <a:endCxn id="72" idx="0"/>
          </p:cNvCxnSpPr>
          <p:nvPr/>
        </p:nvCxnSpPr>
        <p:spPr>
          <a:xfrm flipH="1">
            <a:off x="635157" y="3282296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B2CCB24-A50D-4CA3-B689-0C67831F669E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1059687" y="3282296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E22A10B3-0E8E-4C27-86CD-50049E9F90C9}"/>
              </a:ext>
            </a:extLst>
          </p:cNvPr>
          <p:cNvSpPr/>
          <p:nvPr/>
        </p:nvSpPr>
        <p:spPr>
          <a:xfrm>
            <a:off x="276970" y="3623898"/>
            <a:ext cx="716373" cy="34160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#1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24E44853-2B23-4C5C-9B52-B55E69D4BE1B}"/>
              </a:ext>
            </a:extLst>
          </p:cNvPr>
          <p:cNvSpPr/>
          <p:nvPr/>
        </p:nvSpPr>
        <p:spPr>
          <a:xfrm>
            <a:off x="1230392" y="3623898"/>
            <a:ext cx="716374" cy="34160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Class #0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079544A-37AB-41AA-9F3E-B77944A83F1F}"/>
              </a:ext>
            </a:extLst>
          </p:cNvPr>
          <p:cNvSpPr txBox="1"/>
          <p:nvPr/>
        </p:nvSpPr>
        <p:spPr>
          <a:xfrm>
            <a:off x="2507172" y="2537614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E09BED6-BCA5-48C1-B8A1-2110D268BC7E}"/>
              </a:ext>
            </a:extLst>
          </p:cNvPr>
          <p:cNvSpPr txBox="1"/>
          <p:nvPr/>
        </p:nvSpPr>
        <p:spPr>
          <a:xfrm>
            <a:off x="1171322" y="2525339"/>
            <a:ext cx="296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5DF7330-A196-4B2C-80E8-69856570B2F2}"/>
              </a:ext>
            </a:extLst>
          </p:cNvPr>
          <p:cNvSpPr txBox="1"/>
          <p:nvPr/>
        </p:nvSpPr>
        <p:spPr>
          <a:xfrm>
            <a:off x="399751" y="3257163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BD7DD13-BFCB-42CD-A3C7-8AFF17567962}"/>
              </a:ext>
            </a:extLst>
          </p:cNvPr>
          <p:cNvSpPr txBox="1"/>
          <p:nvPr/>
        </p:nvSpPr>
        <p:spPr>
          <a:xfrm>
            <a:off x="1418370" y="3249970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9202D35-3CAE-4789-979D-615F3C553069}"/>
              </a:ext>
            </a:extLst>
          </p:cNvPr>
          <p:cNvSpPr txBox="1"/>
          <p:nvPr/>
        </p:nvSpPr>
        <p:spPr>
          <a:xfrm>
            <a:off x="6100792" y="2548226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1A33F1D-9986-40E3-9871-EC410764B20D}"/>
              </a:ext>
            </a:extLst>
          </p:cNvPr>
          <p:cNvSpPr txBox="1"/>
          <p:nvPr/>
        </p:nvSpPr>
        <p:spPr>
          <a:xfrm>
            <a:off x="4764942" y="2535951"/>
            <a:ext cx="296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72E20CC-F011-4DAD-AC26-179A8F5956C9}"/>
              </a:ext>
            </a:extLst>
          </p:cNvPr>
          <p:cNvSpPr txBox="1"/>
          <p:nvPr/>
        </p:nvSpPr>
        <p:spPr>
          <a:xfrm>
            <a:off x="3993371" y="3267775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5CE9F52-C8B2-4854-9D68-33D50E774033}"/>
              </a:ext>
            </a:extLst>
          </p:cNvPr>
          <p:cNvSpPr txBox="1"/>
          <p:nvPr/>
        </p:nvSpPr>
        <p:spPr>
          <a:xfrm>
            <a:off x="5011990" y="3260582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45EE232-BBF4-43AF-9F96-C91D50E68AF8}"/>
              </a:ext>
            </a:extLst>
          </p:cNvPr>
          <p:cNvSpPr/>
          <p:nvPr/>
        </p:nvSpPr>
        <p:spPr>
          <a:xfrm>
            <a:off x="7277460" y="3057223"/>
            <a:ext cx="134224" cy="1721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749022-A9E7-4978-A110-DD24B2DCFBBD}"/>
              </a:ext>
            </a:extLst>
          </p:cNvPr>
          <p:cNvSpPr/>
          <p:nvPr/>
        </p:nvSpPr>
        <p:spPr>
          <a:xfrm>
            <a:off x="7571219" y="3057223"/>
            <a:ext cx="134224" cy="1721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3D7758-0D24-40B8-AF19-DC850D0193AF}"/>
              </a:ext>
            </a:extLst>
          </p:cNvPr>
          <p:cNvSpPr/>
          <p:nvPr/>
        </p:nvSpPr>
        <p:spPr>
          <a:xfrm>
            <a:off x="8170438" y="3043653"/>
            <a:ext cx="134224" cy="1721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1F5D5C9-96FB-4BF2-8F4B-27DEE8E0B983}"/>
              </a:ext>
            </a:extLst>
          </p:cNvPr>
          <p:cNvSpPr/>
          <p:nvPr/>
        </p:nvSpPr>
        <p:spPr>
          <a:xfrm>
            <a:off x="7867090" y="3049878"/>
            <a:ext cx="134224" cy="1721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Прямоугольник 5">
            <a:extLst>
              <a:ext uri="{FF2B5EF4-FFF2-40B4-BE49-F238E27FC236}">
                <a16:creationId xmlns:a16="http://schemas.microsoft.com/office/drawing/2014/main" id="{A4F90B02-4FF5-4A4A-B7DC-E0F18B11D530}"/>
              </a:ext>
            </a:extLst>
          </p:cNvPr>
          <p:cNvSpPr/>
          <p:nvPr/>
        </p:nvSpPr>
        <p:spPr>
          <a:xfrm>
            <a:off x="1585243" y="1758275"/>
            <a:ext cx="953886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200" dirty="0">
                <a:solidFill>
                  <a:schemeClr val="tx1"/>
                </a:solidFill>
              </a:rPr>
              <a:t>TREE #1</a:t>
            </a:r>
          </a:p>
        </p:txBody>
      </p:sp>
      <p:sp>
        <p:nvSpPr>
          <p:cNvPr id="19" name="Прямоугольник 5">
            <a:extLst>
              <a:ext uri="{FF2B5EF4-FFF2-40B4-BE49-F238E27FC236}">
                <a16:creationId xmlns:a16="http://schemas.microsoft.com/office/drawing/2014/main" id="{23F05AAA-672A-4AC2-88E6-69A9721A8782}"/>
              </a:ext>
            </a:extLst>
          </p:cNvPr>
          <p:cNvSpPr/>
          <p:nvPr/>
        </p:nvSpPr>
        <p:spPr>
          <a:xfrm>
            <a:off x="9941572" y="1760625"/>
            <a:ext cx="953886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200" dirty="0">
                <a:solidFill>
                  <a:schemeClr val="tx1"/>
                </a:solidFill>
              </a:rPr>
              <a:t>TREE #N</a:t>
            </a:r>
          </a:p>
        </p:txBody>
      </p:sp>
      <p:sp>
        <p:nvSpPr>
          <p:cNvPr id="20" name="Прямоугольник 5">
            <a:extLst>
              <a:ext uri="{FF2B5EF4-FFF2-40B4-BE49-F238E27FC236}">
                <a16:creationId xmlns:a16="http://schemas.microsoft.com/office/drawing/2014/main" id="{CF4169BC-7E23-49D2-B261-9B4609C48F48}"/>
              </a:ext>
            </a:extLst>
          </p:cNvPr>
          <p:cNvSpPr/>
          <p:nvPr/>
        </p:nvSpPr>
        <p:spPr>
          <a:xfrm>
            <a:off x="5086401" y="1760588"/>
            <a:ext cx="953886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200" dirty="0">
                <a:solidFill>
                  <a:schemeClr val="tx1"/>
                </a:solidFill>
              </a:rPr>
              <a:t>TREE #2</a:t>
            </a:r>
          </a:p>
        </p:txBody>
      </p:sp>
      <p:sp>
        <p:nvSpPr>
          <p:cNvPr id="21" name="Прямоугольник 5">
            <a:extLst>
              <a:ext uri="{FF2B5EF4-FFF2-40B4-BE49-F238E27FC236}">
                <a16:creationId xmlns:a16="http://schemas.microsoft.com/office/drawing/2014/main" id="{85703613-D5F2-4CBE-B826-AF7B9B96EF91}"/>
              </a:ext>
            </a:extLst>
          </p:cNvPr>
          <p:cNvSpPr/>
          <p:nvPr/>
        </p:nvSpPr>
        <p:spPr>
          <a:xfrm>
            <a:off x="587807" y="4351935"/>
            <a:ext cx="2064347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600" dirty="0">
                <a:solidFill>
                  <a:schemeClr val="tx1"/>
                </a:solidFill>
              </a:rPr>
              <a:t>OUT= CLASS #1</a:t>
            </a:r>
          </a:p>
        </p:txBody>
      </p:sp>
      <p:sp>
        <p:nvSpPr>
          <p:cNvPr id="22" name="Прямоугольник 5">
            <a:extLst>
              <a:ext uri="{FF2B5EF4-FFF2-40B4-BE49-F238E27FC236}">
                <a16:creationId xmlns:a16="http://schemas.microsoft.com/office/drawing/2014/main" id="{E7C8106B-FB94-4555-ACF7-756CDE2993C6}"/>
              </a:ext>
            </a:extLst>
          </p:cNvPr>
          <p:cNvSpPr/>
          <p:nvPr/>
        </p:nvSpPr>
        <p:spPr>
          <a:xfrm>
            <a:off x="9757624" y="4351935"/>
            <a:ext cx="2043036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600" dirty="0">
                <a:solidFill>
                  <a:schemeClr val="tx1"/>
                </a:solidFill>
              </a:rPr>
              <a:t>OUT= CLASS #0</a:t>
            </a:r>
          </a:p>
        </p:txBody>
      </p:sp>
      <p:sp>
        <p:nvSpPr>
          <p:cNvPr id="23" name="Прямоугольник 5">
            <a:extLst>
              <a:ext uri="{FF2B5EF4-FFF2-40B4-BE49-F238E27FC236}">
                <a16:creationId xmlns:a16="http://schemas.microsoft.com/office/drawing/2014/main" id="{B78DA52E-E714-4171-BBC5-889288A3C114}"/>
              </a:ext>
            </a:extLst>
          </p:cNvPr>
          <p:cNvSpPr/>
          <p:nvPr/>
        </p:nvSpPr>
        <p:spPr>
          <a:xfrm>
            <a:off x="4586818" y="4351935"/>
            <a:ext cx="2189662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600" dirty="0">
                <a:solidFill>
                  <a:schemeClr val="tx1"/>
                </a:solidFill>
              </a:rPr>
              <a:t>OUT= CLASS #1</a:t>
            </a:r>
          </a:p>
        </p:txBody>
      </p:sp>
      <p:sp>
        <p:nvSpPr>
          <p:cNvPr id="95" name="Left Brace 94">
            <a:extLst>
              <a:ext uri="{FF2B5EF4-FFF2-40B4-BE49-F238E27FC236}">
                <a16:creationId xmlns:a16="http://schemas.microsoft.com/office/drawing/2014/main" id="{26557555-7EAF-4C99-AA8A-544C2063403D}"/>
              </a:ext>
            </a:extLst>
          </p:cNvPr>
          <p:cNvSpPr/>
          <p:nvPr/>
        </p:nvSpPr>
        <p:spPr>
          <a:xfrm rot="16200000">
            <a:off x="5574697" y="-907378"/>
            <a:ext cx="1037077" cy="11491654"/>
          </a:xfrm>
          <a:prstGeom prst="leftBrace">
            <a:avLst>
              <a:gd name="adj1" fmla="val 65277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Прямоугольник 5">
            <a:extLst>
              <a:ext uri="{FF2B5EF4-FFF2-40B4-BE49-F238E27FC236}">
                <a16:creationId xmlns:a16="http://schemas.microsoft.com/office/drawing/2014/main" id="{1BD9ABEE-39DE-4246-AEBE-56CE7641C855}"/>
              </a:ext>
            </a:extLst>
          </p:cNvPr>
          <p:cNvSpPr/>
          <p:nvPr/>
        </p:nvSpPr>
        <p:spPr>
          <a:xfrm>
            <a:off x="4506641" y="5407264"/>
            <a:ext cx="3502812" cy="3693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CA" sz="1600" dirty="0">
                <a:solidFill>
                  <a:schemeClr val="tx1"/>
                </a:solidFill>
              </a:rPr>
              <a:t>MAJORITY VOTE= CLASS #1</a:t>
            </a:r>
          </a:p>
        </p:txBody>
      </p:sp>
    </p:spTree>
    <p:extLst>
      <p:ext uri="{BB962C8B-B14F-4D97-AF65-F5344CB8AC3E}">
        <p14:creationId xmlns:p14="http://schemas.microsoft.com/office/powerpoint/2010/main" val="81416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4" grpId="0"/>
      <p:bldP spid="45" grpId="0"/>
      <p:bldP spid="74" grpId="0"/>
      <p:bldP spid="75" grpId="0"/>
      <p:bldP spid="77" grpId="0"/>
      <p:bldP spid="78" grpId="0"/>
      <p:bldP spid="84" grpId="0"/>
      <p:bldP spid="86" grpId="0"/>
      <p:bldP spid="87" grpId="0"/>
      <p:bldP spid="8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485164" y="1624675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54A21391-2F53-4A9A-B5C4-7111C5F0E80B}"/>
              </a:ext>
            </a:extLst>
          </p:cNvPr>
          <p:cNvSpPr/>
          <p:nvPr/>
        </p:nvSpPr>
        <p:spPr>
          <a:xfrm>
            <a:off x="339755" y="1459449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208327" y="83175"/>
            <a:ext cx="98274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RANDOM FOREST: WHY AND HOW?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896F6-ADDF-4B3B-8681-6964334AFF4D}"/>
              </a:ext>
            </a:extLst>
          </p:cNvPr>
          <p:cNvSpPr txBox="1"/>
          <p:nvPr/>
        </p:nvSpPr>
        <p:spPr>
          <a:xfrm>
            <a:off x="263024" y="606395"/>
            <a:ext cx="5682881" cy="563231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defTabSz="914400" eaLnBrk="1" latinLnBrk="0" hangingPunct="1">
              <a:buFont typeface="Arial" panose="020B0604020202020204" pitchFamily="34" charset="0"/>
              <a:buChar char="•"/>
              <a:defRPr sz="2000" kern="1200">
                <a:latin typeface="Montserrat" charset="0"/>
                <a:ea typeface="+mn-ea"/>
              </a:defRPr>
            </a:lvl1pPr>
            <a:lvl2pPr marL="685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It overcomes the issues with single decision trees by reducing the effect of noise</a:t>
            </a:r>
          </a:p>
          <a:p>
            <a:r>
              <a:rPr lang="en-CA" dirty="0"/>
              <a:t>Overcomes overfitting problem by taking average of all the predictions, canceling out biases</a:t>
            </a:r>
          </a:p>
          <a:p>
            <a:r>
              <a:rPr lang="en-CA" dirty="0"/>
              <a:t>Suppose training set: [X1, X2, X3, X4] with labels: [L1, L2, L3, L4]</a:t>
            </a:r>
          </a:p>
          <a:p>
            <a:r>
              <a:rPr lang="en-CA" dirty="0"/>
              <a:t>Random Forest creates three decision trees taking inputs as follows: [X1, X2, X3], [X1, X2, X4], [X2, X3, X4]</a:t>
            </a:r>
          </a:p>
          <a:p>
            <a:r>
              <a:rPr lang="en-CA" dirty="0"/>
              <a:t>Example: Combining  votes from a pool of expert, each will bring their own experience and background to solve the problem resulting in a better outcome.</a:t>
            </a:r>
          </a:p>
          <a:p>
            <a:r>
              <a:rPr lang="en-CA" dirty="0"/>
              <a:t>Runs effectively on large database</a:t>
            </a:r>
          </a:p>
          <a:p>
            <a:r>
              <a:rPr lang="en-CA" dirty="0"/>
              <a:t>For large data, it produces highly accurate predictions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4016E5E-7EA7-4962-A704-3C18359D1BE8}"/>
              </a:ext>
            </a:extLst>
          </p:cNvPr>
          <p:cNvSpPr/>
          <p:nvPr/>
        </p:nvSpPr>
        <p:spPr>
          <a:xfrm>
            <a:off x="7793372" y="135724"/>
            <a:ext cx="1551449" cy="94625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Complete Training  set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AB21E5-9229-4C52-AFB7-C7EA34DBB308}"/>
              </a:ext>
            </a:extLst>
          </p:cNvPr>
          <p:cNvSpPr/>
          <p:nvPr/>
        </p:nvSpPr>
        <p:spPr>
          <a:xfrm>
            <a:off x="6091314" y="1247204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Training set #1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1F34E0F-BB01-492A-AFB8-C359717C9325}"/>
              </a:ext>
            </a:extLst>
          </p:cNvPr>
          <p:cNvSpPr/>
          <p:nvPr/>
        </p:nvSpPr>
        <p:spPr>
          <a:xfrm>
            <a:off x="7893264" y="1247203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Training set #2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460AB2-F5AA-4F52-AD2A-0341B7F58A74}"/>
              </a:ext>
            </a:extLst>
          </p:cNvPr>
          <p:cNvSpPr/>
          <p:nvPr/>
        </p:nvSpPr>
        <p:spPr>
          <a:xfrm>
            <a:off x="9628166" y="1247202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Training set #3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733A4D1-0F43-4079-B8E7-E6345665F76C}"/>
              </a:ext>
            </a:extLst>
          </p:cNvPr>
          <p:cNvSpPr/>
          <p:nvPr/>
        </p:nvSpPr>
        <p:spPr>
          <a:xfrm>
            <a:off x="7894774" y="2895519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Decision Tree #1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D6B00CB-AB3B-4708-8657-57F46506B37C}"/>
              </a:ext>
            </a:extLst>
          </p:cNvPr>
          <p:cNvSpPr/>
          <p:nvPr/>
        </p:nvSpPr>
        <p:spPr>
          <a:xfrm>
            <a:off x="9628165" y="2895519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Decision Tree #3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BBC0780-F4E1-4026-8062-956F7EBCA04B}"/>
              </a:ext>
            </a:extLst>
          </p:cNvPr>
          <p:cNvSpPr/>
          <p:nvPr/>
        </p:nvSpPr>
        <p:spPr>
          <a:xfrm>
            <a:off x="6091314" y="2895519"/>
            <a:ext cx="1451557" cy="7219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Decision Tree #2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915D882-0641-4C5D-90D1-5ED0428F69E6}"/>
              </a:ext>
            </a:extLst>
          </p:cNvPr>
          <p:cNvSpPr/>
          <p:nvPr/>
        </p:nvSpPr>
        <p:spPr>
          <a:xfrm>
            <a:off x="7589666" y="4416696"/>
            <a:ext cx="2066839" cy="94018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VOTING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FFB36009-78BC-4A76-A291-66D7902E1261}"/>
              </a:ext>
            </a:extLst>
          </p:cNvPr>
          <p:cNvSpPr/>
          <p:nvPr/>
        </p:nvSpPr>
        <p:spPr>
          <a:xfrm>
            <a:off x="6748145" y="2052927"/>
            <a:ext cx="327171" cy="7219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3346E94A-7533-4C5B-8336-F291504F9095}"/>
              </a:ext>
            </a:extLst>
          </p:cNvPr>
          <p:cNvSpPr/>
          <p:nvPr/>
        </p:nvSpPr>
        <p:spPr>
          <a:xfrm>
            <a:off x="8416755" y="3700763"/>
            <a:ext cx="327171" cy="668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70A3BFC8-5952-4B8D-A613-95AA06199A6B}"/>
              </a:ext>
            </a:extLst>
          </p:cNvPr>
          <p:cNvSpPr/>
          <p:nvPr/>
        </p:nvSpPr>
        <p:spPr>
          <a:xfrm rot="19610019">
            <a:off x="7348598" y="3632328"/>
            <a:ext cx="327171" cy="9165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08D13610-3DF0-4B59-9F30-495B57DE29A5}"/>
              </a:ext>
            </a:extLst>
          </p:cNvPr>
          <p:cNvSpPr/>
          <p:nvPr/>
        </p:nvSpPr>
        <p:spPr>
          <a:xfrm>
            <a:off x="8416755" y="2112031"/>
            <a:ext cx="327171" cy="7219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2187149E-22C1-4BA5-A672-7A63F2BF75B2}"/>
              </a:ext>
            </a:extLst>
          </p:cNvPr>
          <p:cNvSpPr/>
          <p:nvPr/>
        </p:nvSpPr>
        <p:spPr>
          <a:xfrm>
            <a:off x="10190357" y="2091567"/>
            <a:ext cx="327171" cy="7219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4FA2B31E-0022-4AD8-9A57-FB83C96F2C19}"/>
              </a:ext>
            </a:extLst>
          </p:cNvPr>
          <p:cNvSpPr/>
          <p:nvPr/>
        </p:nvSpPr>
        <p:spPr>
          <a:xfrm rot="2299125">
            <a:off x="9699670" y="3632327"/>
            <a:ext cx="327171" cy="9165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174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5190028" cy="2676027"/>
            <a:chOff x="544022" y="1501647"/>
            <a:chExt cx="519002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19002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K-NEAREST NEIGHBOUR (KNN)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09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-472779" y="1300198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54A21391-2F53-4A9A-B5C4-7111C5F0E80B}"/>
              </a:ext>
            </a:extLst>
          </p:cNvPr>
          <p:cNvSpPr/>
          <p:nvPr/>
        </p:nvSpPr>
        <p:spPr>
          <a:xfrm>
            <a:off x="-618188" y="1134972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485164" y="178984"/>
            <a:ext cx="98274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K NEAREST NEIGHBORS (KNN): INTUITION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896F6-ADDF-4B3B-8681-6964334AFF4D}"/>
              </a:ext>
            </a:extLst>
          </p:cNvPr>
          <p:cNvSpPr txBox="1"/>
          <p:nvPr/>
        </p:nvSpPr>
        <p:spPr>
          <a:xfrm>
            <a:off x="519373" y="660957"/>
            <a:ext cx="11564860" cy="1015663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>
                <a:latin typeface="Montserrat" charset="0"/>
              </a:defRPr>
            </a:lvl1pPr>
          </a:lstStyle>
          <a:p>
            <a:r>
              <a:rPr lang="en-CA" dirty="0"/>
              <a:t>K-Nearest Neighbors (KNN) algorithm is a classification algorithm</a:t>
            </a:r>
          </a:p>
          <a:p>
            <a:r>
              <a:rPr lang="en-CA" dirty="0"/>
              <a:t>KNN works by finding the most similar data points in the training data, and attempt to make an educated guess based on their classifications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A56344-511C-469B-851A-C8DB49F2ED6A}"/>
              </a:ext>
            </a:extLst>
          </p:cNvPr>
          <p:cNvCxnSpPr>
            <a:cxnSpLocks/>
          </p:cNvCxnSpPr>
          <p:nvPr/>
        </p:nvCxnSpPr>
        <p:spPr>
          <a:xfrm>
            <a:off x="1880410" y="6057265"/>
            <a:ext cx="42755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117CD02-D7FC-4F9C-9204-61A8302D2B6D}"/>
              </a:ext>
            </a:extLst>
          </p:cNvPr>
          <p:cNvCxnSpPr>
            <a:cxnSpLocks/>
          </p:cNvCxnSpPr>
          <p:nvPr/>
        </p:nvCxnSpPr>
        <p:spPr>
          <a:xfrm flipV="1">
            <a:off x="1858595" y="2408194"/>
            <a:ext cx="21815" cy="36761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F0F55F0-F22F-4634-B0E7-F9BECC59C277}"/>
              </a:ext>
            </a:extLst>
          </p:cNvPr>
          <p:cNvSpPr txBox="1"/>
          <p:nvPr/>
        </p:nvSpPr>
        <p:spPr>
          <a:xfrm>
            <a:off x="6193453" y="6094378"/>
            <a:ext cx="2064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WEIGHT (KGS)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94D31D-C7F3-4EDC-B2D0-B610691EA187}"/>
              </a:ext>
            </a:extLst>
          </p:cNvPr>
          <p:cNvSpPr txBox="1"/>
          <p:nvPr/>
        </p:nvSpPr>
        <p:spPr>
          <a:xfrm rot="16200000">
            <a:off x="-105146" y="3566355"/>
            <a:ext cx="2501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HEIGHT (CMS)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03F481-78DC-4B19-9A2A-75527E0B6F72}"/>
              </a:ext>
            </a:extLst>
          </p:cNvPr>
          <p:cNvSpPr txBox="1"/>
          <p:nvPr/>
        </p:nvSpPr>
        <p:spPr>
          <a:xfrm>
            <a:off x="2147501" y="6094378"/>
            <a:ext cx="4275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55       60        65          70          75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34E403-BCA7-4366-9D4E-EC8966893FD5}"/>
              </a:ext>
            </a:extLst>
          </p:cNvPr>
          <p:cNvSpPr txBox="1"/>
          <p:nvPr/>
        </p:nvSpPr>
        <p:spPr>
          <a:xfrm rot="16200000">
            <a:off x="-323386" y="3512856"/>
            <a:ext cx="39190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150       160        170        180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7C1333-F899-4901-AFA0-E6A7A30DD120}"/>
              </a:ext>
            </a:extLst>
          </p:cNvPr>
          <p:cNvSpPr/>
          <p:nvPr/>
        </p:nvSpPr>
        <p:spPr>
          <a:xfrm>
            <a:off x="4953949" y="458349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8DCB39B-0261-4891-8F5D-0AC5F4FBD9C8}"/>
              </a:ext>
            </a:extLst>
          </p:cNvPr>
          <p:cNvSpPr/>
          <p:nvPr/>
        </p:nvSpPr>
        <p:spPr>
          <a:xfrm>
            <a:off x="4503877" y="417731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C7F74DF-6408-4835-9609-2C3C7DAFF622}"/>
              </a:ext>
            </a:extLst>
          </p:cNvPr>
          <p:cNvSpPr/>
          <p:nvPr/>
        </p:nvSpPr>
        <p:spPr>
          <a:xfrm>
            <a:off x="5664537" y="432737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B55D0C-22A7-45EC-ABAB-DD736356A131}"/>
              </a:ext>
            </a:extLst>
          </p:cNvPr>
          <p:cNvSpPr/>
          <p:nvPr/>
        </p:nvSpPr>
        <p:spPr>
          <a:xfrm>
            <a:off x="4524813" y="288518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DD58665-4D7B-4559-8C5E-3041873A196C}"/>
              </a:ext>
            </a:extLst>
          </p:cNvPr>
          <p:cNvSpPr/>
          <p:nvPr/>
        </p:nvSpPr>
        <p:spPr>
          <a:xfrm>
            <a:off x="5259870" y="372713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3EB9FF9-1BFB-4A85-A7C8-005890795968}"/>
              </a:ext>
            </a:extLst>
          </p:cNvPr>
          <p:cNvSpPr/>
          <p:nvPr/>
        </p:nvSpPr>
        <p:spPr>
          <a:xfrm>
            <a:off x="4763561" y="341279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D999C95-C00E-40E8-80D9-B6DE02AE6CFA}"/>
              </a:ext>
            </a:extLst>
          </p:cNvPr>
          <p:cNvSpPr/>
          <p:nvPr/>
        </p:nvSpPr>
        <p:spPr>
          <a:xfrm>
            <a:off x="3574871" y="4503606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659640C-64E9-496A-878C-D9299CFCFD72}"/>
              </a:ext>
            </a:extLst>
          </p:cNvPr>
          <p:cNvSpPr/>
          <p:nvPr/>
        </p:nvSpPr>
        <p:spPr>
          <a:xfrm>
            <a:off x="5608660" y="487418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1C20BA6-F017-4DAD-B036-718DCA5F9FC1}"/>
              </a:ext>
            </a:extLst>
          </p:cNvPr>
          <p:cNvSpPr/>
          <p:nvPr/>
        </p:nvSpPr>
        <p:spPr>
          <a:xfrm>
            <a:off x="3383396" y="5240493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D6E317B-FB7D-47C3-81A0-FCD0F6AC97AC}"/>
              </a:ext>
            </a:extLst>
          </p:cNvPr>
          <p:cNvSpPr/>
          <p:nvPr/>
        </p:nvSpPr>
        <p:spPr>
          <a:xfrm>
            <a:off x="2162672" y="4177315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F9C49B6-4925-49DD-B6CD-6E372FBAECE4}"/>
              </a:ext>
            </a:extLst>
          </p:cNvPr>
          <p:cNvSpPr/>
          <p:nvPr/>
        </p:nvSpPr>
        <p:spPr>
          <a:xfrm>
            <a:off x="2479993" y="4574063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916791A-A45B-4FBD-8C8A-18A0B00F1E83}"/>
              </a:ext>
            </a:extLst>
          </p:cNvPr>
          <p:cNvSpPr/>
          <p:nvPr/>
        </p:nvSpPr>
        <p:spPr>
          <a:xfrm>
            <a:off x="3155639" y="3698075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A98ED9B-0BBE-40C2-8326-8BFA566E735C}"/>
              </a:ext>
            </a:extLst>
          </p:cNvPr>
          <p:cNvSpPr/>
          <p:nvPr/>
        </p:nvSpPr>
        <p:spPr>
          <a:xfrm>
            <a:off x="3220962" y="2994811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B7C2A03-DFEA-4267-9CDC-6CB640C630D9}"/>
              </a:ext>
            </a:extLst>
          </p:cNvPr>
          <p:cNvSpPr/>
          <p:nvPr/>
        </p:nvSpPr>
        <p:spPr>
          <a:xfrm>
            <a:off x="2570600" y="3266490"/>
            <a:ext cx="284199" cy="30011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F9E191-21F5-4FC0-9040-1E6D88B0A133}"/>
              </a:ext>
            </a:extLst>
          </p:cNvPr>
          <p:cNvSpPr/>
          <p:nvPr/>
        </p:nvSpPr>
        <p:spPr>
          <a:xfrm rot="20801599">
            <a:off x="2105271" y="2735624"/>
            <a:ext cx="2119470" cy="3022597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8DF5617-3465-4594-8B8B-CDB9A17955A2}"/>
              </a:ext>
            </a:extLst>
          </p:cNvPr>
          <p:cNvSpPr/>
          <p:nvPr/>
        </p:nvSpPr>
        <p:spPr>
          <a:xfrm rot="20801599">
            <a:off x="4295079" y="2418117"/>
            <a:ext cx="2119470" cy="3022597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71DF1E9-00AF-44E8-AA64-48299EFCDCFC}"/>
              </a:ext>
            </a:extLst>
          </p:cNvPr>
          <p:cNvSpPr/>
          <p:nvPr/>
        </p:nvSpPr>
        <p:spPr>
          <a:xfrm>
            <a:off x="4309981" y="5017201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?</a:t>
            </a:r>
          </a:p>
        </p:txBody>
      </p: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45D86E13-5923-45B9-B533-0B53D07046D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87256" y="2092328"/>
            <a:ext cx="1338339" cy="547943"/>
          </a:xfrm>
          <a:prstGeom prst="curved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94B9627D-FB36-4F95-B75A-2D256B36BCD3}"/>
              </a:ext>
            </a:extLst>
          </p:cNvPr>
          <p:cNvCxnSpPr>
            <a:cxnSpLocks/>
          </p:cNvCxnSpPr>
          <p:nvPr/>
        </p:nvCxnSpPr>
        <p:spPr>
          <a:xfrm>
            <a:off x="2162674" y="2124828"/>
            <a:ext cx="770504" cy="515444"/>
          </a:xfrm>
          <a:prstGeom prst="curvedConnector3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5EF4561A-223C-46BF-8C4A-FA33B88AC784}"/>
              </a:ext>
            </a:extLst>
          </p:cNvPr>
          <p:cNvSpPr txBox="1"/>
          <p:nvPr/>
        </p:nvSpPr>
        <p:spPr>
          <a:xfrm>
            <a:off x="403927" y="1796660"/>
            <a:ext cx="2064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SIZE: SMALL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E726798-5418-4BE3-ACAE-147F16BE631F}"/>
              </a:ext>
            </a:extLst>
          </p:cNvPr>
          <p:cNvSpPr txBox="1"/>
          <p:nvPr/>
        </p:nvSpPr>
        <p:spPr>
          <a:xfrm>
            <a:off x="7192314" y="1892273"/>
            <a:ext cx="2064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SIZE: LARGE</a:t>
            </a:r>
          </a:p>
        </p:txBody>
      </p:sp>
      <p:pic>
        <p:nvPicPr>
          <p:cNvPr id="52" name="Picture 51" descr="A picture containing shirt&#10;&#10;Description automatically generated">
            <a:extLst>
              <a:ext uri="{FF2B5EF4-FFF2-40B4-BE49-F238E27FC236}">
                <a16:creationId xmlns:a16="http://schemas.microsoft.com/office/drawing/2014/main" id="{4B0A1F7B-3A08-4594-B898-C1CF0C0FE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077" y="1517805"/>
            <a:ext cx="3045156" cy="3248166"/>
          </a:xfrm>
          <a:prstGeom prst="rect">
            <a:avLst/>
          </a:prstGeom>
        </p:spPr>
      </p:pic>
      <p:pic>
        <p:nvPicPr>
          <p:cNvPr id="50" name="Picture 49" descr="A picture containing shirt, dress, person&#10;&#10;Description automatically generated">
            <a:extLst>
              <a:ext uri="{FF2B5EF4-FFF2-40B4-BE49-F238E27FC236}">
                <a16:creationId xmlns:a16="http://schemas.microsoft.com/office/drawing/2014/main" id="{05EB6590-DB2A-468C-9082-11E9876DB1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636" y="2604010"/>
            <a:ext cx="2182037" cy="218203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0F166542-CEBC-4480-9045-09041DC34E26}"/>
              </a:ext>
            </a:extLst>
          </p:cNvPr>
          <p:cNvSpPr txBox="1"/>
          <p:nvPr/>
        </p:nvSpPr>
        <p:spPr>
          <a:xfrm>
            <a:off x="9815914" y="1985093"/>
            <a:ext cx="489369" cy="406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628393B-4907-4C54-8C16-79CCD9D9138A}"/>
              </a:ext>
            </a:extLst>
          </p:cNvPr>
          <p:cNvSpPr txBox="1"/>
          <p:nvPr/>
        </p:nvSpPr>
        <p:spPr>
          <a:xfrm>
            <a:off x="10158714" y="3159017"/>
            <a:ext cx="489369" cy="406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57199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7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8" grpId="0" animBg="1"/>
      <p:bldP spid="47" grpId="0"/>
      <p:bldP spid="48" grpId="0"/>
      <p:bldP spid="53" grpId="0"/>
      <p:bldP spid="5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485164" y="1624675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54A21391-2F53-4A9A-B5C4-7111C5F0E80B}"/>
              </a:ext>
            </a:extLst>
          </p:cNvPr>
          <p:cNvSpPr/>
          <p:nvPr/>
        </p:nvSpPr>
        <p:spPr>
          <a:xfrm>
            <a:off x="339755" y="1459449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485164" y="178984"/>
            <a:ext cx="104205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K NEARSET NEIGHBORS (KNN): ALGORITHM STEP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338668B-F80E-4B04-9A48-CE029D122B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3968230"/>
              </p:ext>
            </p:extLst>
          </p:nvPr>
        </p:nvGraphicFramePr>
        <p:xfrm>
          <a:off x="697127" y="-956355"/>
          <a:ext cx="10943156" cy="6586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6297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485164" y="1433101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74103" y="68756"/>
            <a:ext cx="98274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TELECOM CUSTOMERS CHURN PREDICTION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4F3237-4988-46C6-8DEE-40B47EB08E63}"/>
              </a:ext>
            </a:extLst>
          </p:cNvPr>
          <p:cNvSpPr txBox="1"/>
          <p:nvPr/>
        </p:nvSpPr>
        <p:spPr>
          <a:xfrm>
            <a:off x="90454" y="574826"/>
            <a:ext cx="10608218" cy="347787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>
              <a:buFont typeface="Arial" panose="020B0604020202020204" pitchFamily="34" charset="0"/>
              <a:buChar char="•"/>
              <a:defRPr sz="2000"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CA" dirty="0"/>
              <a:t>In this hands-on project, we will train several classification algorithms namely Logistic Regression, Support Vector Machine, K-Nearest Neighbors, and Random Forest Classifier to predict the churn rate of Telecommunication Customers.</a:t>
            </a:r>
          </a:p>
          <a:p>
            <a:r>
              <a:rPr lang="en-CA" dirty="0"/>
              <a:t>Telecom service providers use customer attrition analysis as one of their key business metrics because the cost of retaining an existing customer is far less than acquiring a new one.</a:t>
            </a:r>
          </a:p>
          <a:p>
            <a:r>
              <a:rPr lang="en-CA" dirty="0"/>
              <a:t>Machine Learning algorithms help companies analyze customer attrition rate based on several factors which includes various services subscribed by the customers, tenure rate, gender, senior citizen, payment method, etc.</a:t>
            </a:r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7A388B-4E60-4F4C-94D5-E24CD61C645E}"/>
              </a:ext>
            </a:extLst>
          </p:cNvPr>
          <p:cNvSpPr txBox="1"/>
          <p:nvPr/>
        </p:nvSpPr>
        <p:spPr>
          <a:xfrm>
            <a:off x="1454092" y="6318282"/>
            <a:ext cx="6748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solidFill>
                  <a:schemeClr val="bg1"/>
                </a:solidFill>
              </a:rPr>
              <a:t>Image Source: </a:t>
            </a:r>
            <a:r>
              <a:rPr lang="en-CA" sz="1200" dirty="0">
                <a:solidFill>
                  <a:schemeClr val="bg1"/>
                </a:solidFill>
                <a:hlinkClick r:id="rId2"/>
              </a:rPr>
              <a:t>https://pixabay.com/illustrations/family-customer-target-group-ball-563968/</a:t>
            </a:r>
            <a:endParaRPr lang="en-CA" sz="1200" dirty="0">
              <a:solidFill>
                <a:schemeClr val="bg1"/>
              </a:solidFill>
            </a:endParaRPr>
          </a:p>
          <a:p>
            <a:r>
              <a:rPr lang="en-CA" sz="1200" dirty="0">
                <a:solidFill>
                  <a:schemeClr val="bg1"/>
                </a:solidFill>
              </a:rPr>
              <a:t>Dataset Source : </a:t>
            </a:r>
            <a:r>
              <a:rPr lang="en-CA" sz="1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https://www.kaggle.com/blastchar/telco-customer-churn</a:t>
            </a:r>
            <a:endParaRPr lang="en-CA" sz="1200" dirty="0">
              <a:solidFill>
                <a:schemeClr val="bg1"/>
              </a:solidFill>
            </a:endParaRPr>
          </a:p>
          <a:p>
            <a:endParaRPr lang="en-CA" sz="1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Family, Customer, Target Group, Ball, Round, Buyer">
            <a:extLst>
              <a:ext uri="{FF2B5EF4-FFF2-40B4-BE49-F238E27FC236}">
                <a16:creationId xmlns:a16="http://schemas.microsoft.com/office/drawing/2014/main" id="{D3624D79-2729-41A3-94B4-3C322F8C0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113" y="3950011"/>
            <a:ext cx="3626409" cy="2342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794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229137" y="1098158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54A21391-2F53-4A9A-B5C4-7111C5F0E80B}"/>
              </a:ext>
            </a:extLst>
          </p:cNvPr>
          <p:cNvSpPr/>
          <p:nvPr/>
        </p:nvSpPr>
        <p:spPr>
          <a:xfrm>
            <a:off x="83728" y="932932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485164" y="178984"/>
            <a:ext cx="104205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EUCILIDEAN DISTANCE: INTUITION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896F6-ADDF-4B3B-8681-6964334AFF4D}"/>
              </a:ext>
            </a:extLst>
          </p:cNvPr>
          <p:cNvSpPr txBox="1"/>
          <p:nvPr/>
        </p:nvSpPr>
        <p:spPr>
          <a:xfrm>
            <a:off x="339755" y="928376"/>
            <a:ext cx="11589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200" dirty="0">
                <a:solidFill>
                  <a:schemeClr val="tx1"/>
                </a:solidFill>
              </a:rPr>
              <a:t>Euclidean Distance= √(x</a:t>
            </a:r>
            <a:r>
              <a:rPr lang="en-CA" sz="2200" baseline="-25000" dirty="0">
                <a:solidFill>
                  <a:schemeClr val="tx1"/>
                </a:solidFill>
              </a:rPr>
              <a:t>2</a:t>
            </a:r>
            <a:r>
              <a:rPr lang="en-CA" sz="2200" dirty="0">
                <a:solidFill>
                  <a:schemeClr val="tx1"/>
                </a:solidFill>
              </a:rPr>
              <a:t>-x</a:t>
            </a:r>
            <a:r>
              <a:rPr lang="en-CA" sz="2200" baseline="-25000" dirty="0">
                <a:solidFill>
                  <a:schemeClr val="tx1"/>
                </a:solidFill>
              </a:rPr>
              <a:t>1</a:t>
            </a:r>
            <a:r>
              <a:rPr lang="en-CA" sz="2200" dirty="0">
                <a:solidFill>
                  <a:schemeClr val="tx1"/>
                </a:solidFill>
              </a:rPr>
              <a:t>)</a:t>
            </a:r>
            <a:r>
              <a:rPr lang="en-CA" sz="2200" baseline="30000" dirty="0">
                <a:solidFill>
                  <a:schemeClr val="tx1"/>
                </a:solidFill>
              </a:rPr>
              <a:t>2</a:t>
            </a:r>
            <a:r>
              <a:rPr lang="en-CA" sz="2200" dirty="0">
                <a:solidFill>
                  <a:schemeClr val="tx1"/>
                </a:solidFill>
              </a:rPr>
              <a:t> + (y</a:t>
            </a:r>
            <a:r>
              <a:rPr lang="en-CA" sz="2200" baseline="-25000" dirty="0">
                <a:solidFill>
                  <a:schemeClr val="tx1"/>
                </a:solidFill>
              </a:rPr>
              <a:t>2</a:t>
            </a:r>
            <a:r>
              <a:rPr lang="en-CA" sz="2200" dirty="0">
                <a:solidFill>
                  <a:schemeClr val="tx1"/>
                </a:solidFill>
              </a:rPr>
              <a:t>-y</a:t>
            </a:r>
            <a:r>
              <a:rPr lang="en-CA" sz="2200" baseline="-25000" dirty="0">
                <a:solidFill>
                  <a:schemeClr val="tx1"/>
                </a:solidFill>
              </a:rPr>
              <a:t>1</a:t>
            </a:r>
            <a:r>
              <a:rPr lang="en-CA" sz="2200" dirty="0">
                <a:solidFill>
                  <a:schemeClr val="tx1"/>
                </a:solidFill>
              </a:rPr>
              <a:t>)</a:t>
            </a:r>
            <a:r>
              <a:rPr lang="en-CA" sz="2200" baseline="30000" dirty="0">
                <a:solidFill>
                  <a:schemeClr val="tx1"/>
                </a:solidFill>
              </a:rPr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200" baseline="30000" dirty="0">
              <a:solidFill>
                <a:schemeClr val="tx1"/>
              </a:solidFill>
            </a:endParaRPr>
          </a:p>
          <a:p>
            <a:r>
              <a:rPr lang="en-CA" sz="2200" dirty="0">
                <a:solidFill>
                  <a:schemeClr val="tx1"/>
                </a:solidFill>
              </a:rPr>
              <a:t>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9A6938-2C42-4BF1-8353-A36CF147E14F}"/>
              </a:ext>
            </a:extLst>
          </p:cNvPr>
          <p:cNvCxnSpPr>
            <a:cxnSpLocks/>
          </p:cNvCxnSpPr>
          <p:nvPr/>
        </p:nvCxnSpPr>
        <p:spPr>
          <a:xfrm>
            <a:off x="3647728" y="5097009"/>
            <a:ext cx="42755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3E04C7-2746-4834-8C48-318722B9D3EB}"/>
              </a:ext>
            </a:extLst>
          </p:cNvPr>
          <p:cNvCxnSpPr>
            <a:cxnSpLocks/>
          </p:cNvCxnSpPr>
          <p:nvPr/>
        </p:nvCxnSpPr>
        <p:spPr>
          <a:xfrm flipV="1">
            <a:off x="3625913" y="1447938"/>
            <a:ext cx="21815" cy="36761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17EBFC-7AD7-4D87-9651-3D5C633C349E}"/>
              </a:ext>
            </a:extLst>
          </p:cNvPr>
          <p:cNvCxnSpPr>
            <a:cxnSpLocks/>
          </p:cNvCxnSpPr>
          <p:nvPr/>
        </p:nvCxnSpPr>
        <p:spPr>
          <a:xfrm>
            <a:off x="3653243" y="2367685"/>
            <a:ext cx="3391261" cy="0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C854-C2AE-4AB4-97EB-84DC265EB77E}"/>
              </a:ext>
            </a:extLst>
          </p:cNvPr>
          <p:cNvCxnSpPr>
            <a:cxnSpLocks/>
          </p:cNvCxnSpPr>
          <p:nvPr/>
        </p:nvCxnSpPr>
        <p:spPr>
          <a:xfrm>
            <a:off x="3653243" y="3879101"/>
            <a:ext cx="1224792" cy="0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7E188BD-9A2E-45F7-97C9-27EE214B8E36}"/>
              </a:ext>
            </a:extLst>
          </p:cNvPr>
          <p:cNvCxnSpPr>
            <a:cxnSpLocks/>
          </p:cNvCxnSpPr>
          <p:nvPr/>
        </p:nvCxnSpPr>
        <p:spPr>
          <a:xfrm flipV="1">
            <a:off x="3636820" y="2035568"/>
            <a:ext cx="3872035" cy="27329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1118AC-A895-43AE-B001-09AB4096E9DD}"/>
              </a:ext>
            </a:extLst>
          </p:cNvPr>
          <p:cNvCxnSpPr>
            <a:cxnSpLocks/>
          </p:cNvCxnSpPr>
          <p:nvPr/>
        </p:nvCxnSpPr>
        <p:spPr>
          <a:xfrm flipV="1">
            <a:off x="4887822" y="3879102"/>
            <a:ext cx="0" cy="1217907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6CD596C-FA62-4189-BC26-A4FC7D85A11C}"/>
              </a:ext>
            </a:extLst>
          </p:cNvPr>
          <p:cNvCxnSpPr>
            <a:cxnSpLocks/>
          </p:cNvCxnSpPr>
          <p:nvPr/>
        </p:nvCxnSpPr>
        <p:spPr>
          <a:xfrm flipH="1" flipV="1">
            <a:off x="7038911" y="2367686"/>
            <a:ext cx="5593" cy="2729323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9">
            <a:extLst>
              <a:ext uri="{FF2B5EF4-FFF2-40B4-BE49-F238E27FC236}">
                <a16:creationId xmlns:a16="http://schemas.microsoft.com/office/drawing/2014/main" id="{459C3DA2-2D58-4016-93B3-4F94FE5C1943}"/>
              </a:ext>
            </a:extLst>
          </p:cNvPr>
          <p:cNvSpPr/>
          <p:nvPr/>
        </p:nvSpPr>
        <p:spPr>
          <a:xfrm>
            <a:off x="3015916" y="1936742"/>
            <a:ext cx="7160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</a:t>
            </a:r>
            <a:r>
              <a:rPr lang="en-CA" sz="4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</a:t>
            </a:r>
            <a:endParaRPr lang="ru-RU" sz="4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" name="Прямоугольник 9">
            <a:extLst>
              <a:ext uri="{FF2B5EF4-FFF2-40B4-BE49-F238E27FC236}">
                <a16:creationId xmlns:a16="http://schemas.microsoft.com/office/drawing/2014/main" id="{34F92158-2E46-4DDC-BA1A-7EFEA0036BB4}"/>
              </a:ext>
            </a:extLst>
          </p:cNvPr>
          <p:cNvSpPr/>
          <p:nvPr/>
        </p:nvSpPr>
        <p:spPr>
          <a:xfrm>
            <a:off x="3006300" y="3408843"/>
            <a:ext cx="7160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</a:t>
            </a:r>
            <a:r>
              <a:rPr lang="en-CA" sz="4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</a:t>
            </a:r>
            <a:endParaRPr lang="ru-RU" sz="4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Прямоугольник 9">
            <a:extLst>
              <a:ext uri="{FF2B5EF4-FFF2-40B4-BE49-F238E27FC236}">
                <a16:creationId xmlns:a16="http://schemas.microsoft.com/office/drawing/2014/main" id="{488225A8-D513-47AD-BFF6-4FEEDB80F8E6}"/>
              </a:ext>
            </a:extLst>
          </p:cNvPr>
          <p:cNvSpPr/>
          <p:nvPr/>
        </p:nvSpPr>
        <p:spPr>
          <a:xfrm>
            <a:off x="4632775" y="5031225"/>
            <a:ext cx="7160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</a:t>
            </a:r>
            <a:r>
              <a:rPr lang="en-CA" sz="4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</a:t>
            </a:r>
            <a:endParaRPr lang="ru-RU" sz="4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Прямоугольник 9">
            <a:extLst>
              <a:ext uri="{FF2B5EF4-FFF2-40B4-BE49-F238E27FC236}">
                <a16:creationId xmlns:a16="http://schemas.microsoft.com/office/drawing/2014/main" id="{968FBEBA-7D4C-4765-A6AF-3820EAC69165}"/>
              </a:ext>
            </a:extLst>
          </p:cNvPr>
          <p:cNvSpPr/>
          <p:nvPr/>
        </p:nvSpPr>
        <p:spPr>
          <a:xfrm>
            <a:off x="6792757" y="5049164"/>
            <a:ext cx="7160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</a:t>
            </a:r>
            <a:r>
              <a:rPr lang="en-CA" sz="4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</a:t>
            </a:r>
            <a:endParaRPr lang="ru-RU" sz="4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Прямоугольник 9">
            <a:extLst>
              <a:ext uri="{FF2B5EF4-FFF2-40B4-BE49-F238E27FC236}">
                <a16:creationId xmlns:a16="http://schemas.microsoft.com/office/drawing/2014/main" id="{C9BC91C9-F148-4E65-8977-DEC2967802C5}"/>
              </a:ext>
            </a:extLst>
          </p:cNvPr>
          <p:cNvSpPr/>
          <p:nvPr/>
        </p:nvSpPr>
        <p:spPr>
          <a:xfrm>
            <a:off x="4973521" y="3681248"/>
            <a:ext cx="21009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Point A (x</a:t>
            </a:r>
            <a:r>
              <a:rPr lang="en-CA" sz="2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1, </a:t>
            </a:r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</a:t>
            </a:r>
            <a:r>
              <a:rPr lang="en-CA" sz="2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</a:t>
            </a:r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lang="ru-RU" sz="2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" name="Прямоугольник 9">
            <a:extLst>
              <a:ext uri="{FF2B5EF4-FFF2-40B4-BE49-F238E27FC236}">
                <a16:creationId xmlns:a16="http://schemas.microsoft.com/office/drawing/2014/main" id="{BEC7B918-0D32-43D4-91A7-DFCC259A8F0D}"/>
              </a:ext>
            </a:extLst>
          </p:cNvPr>
          <p:cNvSpPr/>
          <p:nvPr/>
        </p:nvSpPr>
        <p:spPr>
          <a:xfrm>
            <a:off x="7128790" y="2279296"/>
            <a:ext cx="21009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Point B (x</a:t>
            </a:r>
            <a:r>
              <a:rPr lang="en-CA" sz="2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2, </a:t>
            </a:r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</a:t>
            </a:r>
            <a:r>
              <a:rPr lang="en-CA" sz="2000" b="1" baseline="-2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</a:t>
            </a:r>
            <a:r>
              <a:rPr lang="en-CA" sz="2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lang="ru-RU" sz="2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F0BC919-F627-4343-A14B-25DD0D262312}"/>
              </a:ext>
            </a:extLst>
          </p:cNvPr>
          <p:cNvSpPr/>
          <p:nvPr/>
        </p:nvSpPr>
        <p:spPr>
          <a:xfrm>
            <a:off x="4741594" y="3727693"/>
            <a:ext cx="245744" cy="318570"/>
          </a:xfrm>
          <a:prstGeom prst="ellipse">
            <a:avLst/>
          </a:prstGeom>
          <a:solidFill>
            <a:srgbClr val="FF00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E299EFC-D005-463A-89E3-6A80A9246F11}"/>
              </a:ext>
            </a:extLst>
          </p:cNvPr>
          <p:cNvSpPr/>
          <p:nvPr/>
        </p:nvSpPr>
        <p:spPr>
          <a:xfrm>
            <a:off x="6885081" y="2260693"/>
            <a:ext cx="245744" cy="318570"/>
          </a:xfrm>
          <a:prstGeom prst="ellipse">
            <a:avLst/>
          </a:prstGeom>
          <a:solidFill>
            <a:srgbClr val="FF00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223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485164" y="1624675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54A21391-2F53-4A9A-B5C4-7111C5F0E80B}"/>
              </a:ext>
            </a:extLst>
          </p:cNvPr>
          <p:cNvSpPr/>
          <p:nvPr/>
        </p:nvSpPr>
        <p:spPr>
          <a:xfrm>
            <a:off x="339755" y="1459449"/>
            <a:ext cx="5756245" cy="488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7D76B-881C-463B-A69F-AC5919495B01}"/>
              </a:ext>
            </a:extLst>
          </p:cNvPr>
          <p:cNvSpPr/>
          <p:nvPr/>
        </p:nvSpPr>
        <p:spPr>
          <a:xfrm>
            <a:off x="485164" y="178984"/>
            <a:ext cx="104205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K NEARSET NEIGHBORS (KNN): EXAMPLE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896F6-ADDF-4B3B-8681-6964334AFF4D}"/>
              </a:ext>
            </a:extLst>
          </p:cNvPr>
          <p:cNvSpPr txBox="1"/>
          <p:nvPr/>
        </p:nvSpPr>
        <p:spPr>
          <a:xfrm>
            <a:off x="505797" y="661343"/>
            <a:ext cx="11453903" cy="132343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>
                <a:latin typeface="Montserrat" charset="0"/>
              </a:defRPr>
            </a:lvl1pPr>
          </a:lstStyle>
          <a:p>
            <a:r>
              <a:rPr lang="en-CA" dirty="0"/>
              <a:t>KNN will look for the 5 data points that are closest to the new customer data point</a:t>
            </a:r>
          </a:p>
          <a:p>
            <a:r>
              <a:rPr lang="en-CA" dirty="0"/>
              <a:t>The algorithm will determine which category (class) are these 5 points in</a:t>
            </a:r>
          </a:p>
          <a:p>
            <a:r>
              <a:rPr lang="en-CA" dirty="0"/>
              <a:t>Since 4 points had class “SMALL” and 1 had “LARGE”, then new customer shall be assigned small size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778A0D5-9D0E-4A28-A95D-CD86ECAA2C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439734"/>
              </p:ext>
            </p:extLst>
          </p:nvPr>
        </p:nvGraphicFramePr>
        <p:xfrm>
          <a:off x="162187" y="2059776"/>
          <a:ext cx="81280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371498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599374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0005469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2412214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61622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T-Shirt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Euclidian </a:t>
                      </a:r>
                      <a:r>
                        <a:rPr lang="en-CA" dirty="0" err="1"/>
                        <a:t>Dist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Vote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818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4.242640687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057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3.605551275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029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3.605551275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576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2.236067977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80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1.414213562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0805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2.236067977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59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366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3.16227766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099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542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4.123105626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866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5.656858249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98626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6A4F98F-6DFC-4CDD-A48E-531FB0553C5E}"/>
              </a:ext>
            </a:extLst>
          </p:cNvPr>
          <p:cNvSpPr txBox="1"/>
          <p:nvPr/>
        </p:nvSpPr>
        <p:spPr>
          <a:xfrm>
            <a:off x="8456229" y="1624675"/>
            <a:ext cx="341736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dirty="0">
                <a:solidFill>
                  <a:schemeClr val="tx1"/>
                </a:solidFill>
              </a:rPr>
              <a:t>New Customer Information:</a:t>
            </a:r>
          </a:p>
          <a:p>
            <a:endParaRPr lang="en-CA" sz="2200" dirty="0">
              <a:solidFill>
                <a:schemeClr val="tx1"/>
              </a:solidFill>
            </a:endParaRPr>
          </a:p>
          <a:p>
            <a:r>
              <a:rPr lang="en-CA" sz="2200" dirty="0">
                <a:solidFill>
                  <a:schemeClr val="tx1"/>
                </a:solidFill>
              </a:rPr>
              <a:t>Height: 161</a:t>
            </a:r>
          </a:p>
          <a:p>
            <a:r>
              <a:rPr lang="en-CA" sz="2200" dirty="0">
                <a:solidFill>
                  <a:schemeClr val="tx1"/>
                </a:solidFill>
              </a:rPr>
              <a:t>Weight: 61</a:t>
            </a:r>
          </a:p>
          <a:p>
            <a:endParaRPr lang="en-CA" sz="2200" dirty="0">
              <a:solidFill>
                <a:schemeClr val="tx1"/>
              </a:solidFill>
            </a:endParaRPr>
          </a:p>
          <a:p>
            <a:r>
              <a:rPr lang="en-CA" sz="2200" dirty="0">
                <a:solidFill>
                  <a:schemeClr val="tx1"/>
                </a:solidFill>
              </a:rPr>
              <a:t>Assume, k=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F2FBF-ACFB-4FD7-B487-F51C9CF4D99A}"/>
              </a:ext>
            </a:extLst>
          </p:cNvPr>
          <p:cNvSpPr/>
          <p:nvPr/>
        </p:nvSpPr>
        <p:spPr>
          <a:xfrm>
            <a:off x="3404531" y="3533143"/>
            <a:ext cx="4868160" cy="185396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D2EE48-AA3D-4858-B20A-77838C57DA7A}"/>
              </a:ext>
            </a:extLst>
          </p:cNvPr>
          <p:cNvSpPr txBox="1"/>
          <p:nvPr/>
        </p:nvSpPr>
        <p:spPr>
          <a:xfrm>
            <a:off x="0" y="6528900"/>
            <a:ext cx="901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chemeClr val="tx1"/>
                </a:solidFill>
              </a:rPr>
              <a:t>Example Source: https://www.listendata.com/2017/12/k-nearest-neighbor-step-by-step-tutorial.html </a:t>
            </a:r>
          </a:p>
        </p:txBody>
      </p:sp>
    </p:spTree>
    <p:extLst>
      <p:ext uri="{BB962C8B-B14F-4D97-AF65-F5344CB8AC3E}">
        <p14:creationId xmlns:p14="http://schemas.microsoft.com/office/powerpoint/2010/main" val="427836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5190028" cy="2676027"/>
            <a:chOff x="544022" y="1501647"/>
            <a:chExt cx="519002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19002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NAÏVE BAYES CLASSIFIER MODEL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022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704521" y="294702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/>
            <a:r>
              <a:rPr lang="en-CA" dirty="0"/>
              <a:t>NAÏVE BAYES: INTUITION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95073" y="945645"/>
            <a:ext cx="11023761" cy="1323439"/>
          </a:xfr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CA" sz="2000" dirty="0">
                <a:solidFill>
                  <a:srgbClr val="000000"/>
                </a:solidFill>
                <a:latin typeface="Montserrat" charset="0"/>
                <a:cs typeface="Arial"/>
                <a:sym typeface="Arial"/>
              </a:rPr>
              <a:t>Naïve Bayes is a classification technique based on Bayes’ Theorem.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CA" sz="2000" dirty="0">
                <a:solidFill>
                  <a:srgbClr val="000000"/>
                </a:solidFill>
                <a:latin typeface="Montserrat" charset="0"/>
                <a:cs typeface="Arial"/>
                <a:sym typeface="Arial"/>
              </a:rPr>
              <a:t>Let’s assume that you are data scientist working major bank in NYC and you want to classify a new client as eligible to retire or not.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CA" sz="2000" dirty="0">
                <a:solidFill>
                  <a:srgbClr val="000000"/>
                </a:solidFill>
                <a:latin typeface="Montserrat" charset="0"/>
                <a:cs typeface="Arial"/>
                <a:sym typeface="Arial"/>
              </a:rPr>
              <a:t>Customer features are his/her age and salary.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6632219" y="5953837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 flipV="1">
            <a:off x="6603419" y="2589585"/>
            <a:ext cx="28801" cy="3399212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7153565" y="47517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7635257" y="44487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8520830" y="489820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7011465" y="409466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577581" y="3997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8636412" y="414228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413045" y="51292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108930" y="5914468"/>
            <a:ext cx="374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#1: AGE</a:t>
            </a:r>
          </a:p>
        </p:txBody>
      </p:sp>
      <p:sp>
        <p:nvSpPr>
          <p:cNvPr id="72" name="TextBox 71"/>
          <p:cNvSpPr txBox="1"/>
          <p:nvPr/>
        </p:nvSpPr>
        <p:spPr>
          <a:xfrm rot="16200000">
            <a:off x="4734481" y="3756123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#2: SAVINGS</a:t>
            </a:r>
          </a:p>
        </p:txBody>
      </p:sp>
      <p:sp>
        <p:nvSpPr>
          <p:cNvPr id="73" name="Oval 72"/>
          <p:cNvSpPr/>
          <p:nvPr/>
        </p:nvSpPr>
        <p:spPr>
          <a:xfrm>
            <a:off x="7780394" y="341170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297436" y="345974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8144775" y="393551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7297249" y="371182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8316790" y="444240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796312" y="492921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758083" y="487434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6677364" y="429234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9090686" y="23654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10041604" y="265345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9009848" y="334411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9545561" y="320405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9413062" y="371999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10054546" y="327018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9419911" y="272690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10024534" y="366766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10467210" y="275550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10551529" y="33000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10582251" y="375187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10849352" y="293422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9834166" y="29511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9728450" y="394984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Oval 95"/>
          <p:cNvSpPr/>
          <p:nvPr/>
        </p:nvSpPr>
        <p:spPr>
          <a:xfrm>
            <a:off x="9159721" y="426712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7" name="Oval 96"/>
          <p:cNvSpPr/>
          <p:nvPr/>
        </p:nvSpPr>
        <p:spPr>
          <a:xfrm>
            <a:off x="9741392" y="456658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8" name="Oval 97"/>
          <p:cNvSpPr/>
          <p:nvPr/>
        </p:nvSpPr>
        <p:spPr>
          <a:xfrm>
            <a:off x="9711380" y="496406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10154056" y="405189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Oval 99"/>
          <p:cNvSpPr/>
          <p:nvPr/>
        </p:nvSpPr>
        <p:spPr>
          <a:xfrm>
            <a:off x="10238375" y="45964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1" name="Oval 100"/>
          <p:cNvSpPr/>
          <p:nvPr/>
        </p:nvSpPr>
        <p:spPr>
          <a:xfrm>
            <a:off x="10269097" y="504826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2" name="Oval 101"/>
          <p:cNvSpPr/>
          <p:nvPr/>
        </p:nvSpPr>
        <p:spPr>
          <a:xfrm>
            <a:off x="10536198" y="423062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9941253" y="43191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11052334" y="364972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574166" y="280540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8215650" y="235559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8185638" y="275308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8712633" y="23854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9681523" y="237000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8627208" y="277055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9020861" y="267351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8566586" y="317459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166810" y="299526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8712535" y="34963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8750715" y="4596759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8713661" y="4522702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10196753" y="2317450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40 BLUE POINTS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887270" y="5574134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 RED POINTS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10183703" y="2057400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CLASS 1: RETIRE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6638842" y="5367655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CLASS 0: NO RETIRE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8920611" y="4874341"/>
            <a:ext cx="0" cy="1079496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3" idx="1"/>
          </p:cNvCxnSpPr>
          <p:nvPr/>
        </p:nvCxnSpPr>
        <p:spPr>
          <a:xfrm flipH="1" flipV="1">
            <a:off x="6638842" y="4748148"/>
            <a:ext cx="2074819" cy="5387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0800000">
            <a:off x="4648201" y="3270188"/>
            <a:ext cx="4156829" cy="1349047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820499" y="3090414"/>
            <a:ext cx="1771511" cy="369332"/>
          </a:xfrm>
          <a:prstGeom prst="rect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NEW CUSTOMER</a:t>
            </a:r>
          </a:p>
        </p:txBody>
      </p:sp>
    </p:spTree>
    <p:extLst>
      <p:ext uri="{BB962C8B-B14F-4D97-AF65-F5344CB8AC3E}">
        <p14:creationId xmlns:p14="http://schemas.microsoft.com/office/powerpoint/2010/main" val="129638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/>
      <p:bldP spid="72" grpId="0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5" grpId="0" animBg="1"/>
      <p:bldP spid="109" grpId="0" animBg="1"/>
      <p:bldP spid="110" grpId="0" animBg="1"/>
      <p:bldP spid="112" grpId="0" animBg="1"/>
      <p:bldP spid="114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/>
      <p:bldP spid="124" grpId="0"/>
      <p:bldP spid="125" grpId="0"/>
      <p:bldP spid="126" grpId="0"/>
      <p:bldP spid="127" grpId="0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737934" y="139598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/>
            <a:r>
              <a:rPr lang="en-CA" dirty="0"/>
              <a:t>NAÏVE BAYES: 1. PRIOR PROBABILITY</a:t>
            </a:r>
          </a:p>
        </p:txBody>
      </p:sp>
      <p:sp>
        <p:nvSpPr>
          <p:cNvPr id="65" name="Content Placeholder 2"/>
          <p:cNvSpPr>
            <a:spLocks noGrp="1"/>
          </p:cNvSpPr>
          <p:nvPr>
            <p:ph idx="1"/>
          </p:nvPr>
        </p:nvSpPr>
        <p:spPr>
          <a:xfrm>
            <a:off x="825595" y="847306"/>
            <a:ext cx="4661421" cy="4333270"/>
          </a:xfrm>
        </p:spPr>
        <p:txBody>
          <a:bodyPr>
            <a:normAutofit/>
          </a:bodyPr>
          <a:lstStyle/>
          <a:p>
            <a:pPr fontAlgn="base"/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Points can be classified as </a:t>
            </a:r>
            <a:r>
              <a:rPr lang="en-CA" sz="2000" dirty="0">
                <a:solidFill>
                  <a:srgbClr val="FF0000"/>
                </a:solidFill>
                <a:latin typeface="Montserrat" panose="00000500000000000000" pitchFamily="2" charset="0"/>
              </a:rPr>
              <a:t>RED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 or </a:t>
            </a: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2" charset="0"/>
              </a:rPr>
              <a:t>BLUE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. </a:t>
            </a:r>
          </a:p>
          <a:p>
            <a:pPr fontAlgn="base"/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Our task is to classify a new point to </a:t>
            </a:r>
            <a:r>
              <a:rPr lang="en-CA" sz="2000" dirty="0">
                <a:solidFill>
                  <a:srgbClr val="FF0000"/>
                </a:solidFill>
                <a:latin typeface="Montserrat" panose="00000500000000000000" pitchFamily="2" charset="0"/>
              </a:rPr>
              <a:t>RED 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or </a:t>
            </a:r>
            <a:r>
              <a:rPr lang="en-CA" sz="2000" dirty="0">
                <a:solidFill>
                  <a:srgbClr val="0070C0"/>
                </a:solidFill>
                <a:latin typeface="Montserrat" panose="00000500000000000000" pitchFamily="2" charset="0"/>
              </a:rPr>
              <a:t>BLUE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.</a:t>
            </a:r>
          </a:p>
          <a:p>
            <a:pPr fontAlgn="base"/>
            <a:r>
              <a:rPr lang="en-CA" sz="2000" b="1" dirty="0">
                <a:solidFill>
                  <a:srgbClr val="333333"/>
                </a:solidFill>
                <a:latin typeface="Montserrat" panose="00000500000000000000" pitchFamily="2" charset="0"/>
              </a:rPr>
              <a:t>Prior Probability: 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Since we have more </a:t>
            </a:r>
            <a:r>
              <a:rPr lang="en-CA" sz="2000" dirty="0">
                <a:solidFill>
                  <a:srgbClr val="0070C0"/>
                </a:solidFill>
                <a:latin typeface="Montserrat" panose="00000500000000000000" pitchFamily="2" charset="0"/>
              </a:rPr>
              <a:t>BLUE 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compared to </a:t>
            </a:r>
            <a:r>
              <a:rPr lang="en-CA" sz="2000" dirty="0">
                <a:solidFill>
                  <a:srgbClr val="FF0000"/>
                </a:solidFill>
                <a:latin typeface="Montserrat" panose="00000500000000000000" pitchFamily="2" charset="0"/>
              </a:rPr>
              <a:t>RED</a:t>
            </a:r>
            <a:r>
              <a:rPr lang="en-CA" sz="2000" dirty="0">
                <a:latin typeface="Montserrat" panose="00000500000000000000" pitchFamily="2" charset="0"/>
              </a:rPr>
              <a:t>, we can assume that our new point is 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twice as likely to be </a:t>
            </a:r>
            <a:r>
              <a:rPr lang="en-CA" sz="2000" dirty="0">
                <a:solidFill>
                  <a:srgbClr val="0070C0"/>
                </a:solidFill>
                <a:latin typeface="Montserrat" panose="00000500000000000000" pitchFamily="2" charset="0"/>
              </a:rPr>
              <a:t>BLUE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 than </a:t>
            </a:r>
            <a:r>
              <a:rPr lang="en-CA" sz="2000" dirty="0">
                <a:solidFill>
                  <a:srgbClr val="FF0000"/>
                </a:solidFill>
                <a:latin typeface="Montserrat" panose="00000500000000000000" pitchFamily="2" charset="0"/>
              </a:rPr>
              <a:t>RED</a:t>
            </a:r>
            <a:r>
              <a:rPr lang="en-CA" sz="2000" dirty="0">
                <a:solidFill>
                  <a:srgbClr val="333333"/>
                </a:solidFill>
                <a:latin typeface="Montserrat" panose="00000500000000000000" pitchFamily="2" charset="0"/>
              </a:rPr>
              <a:t>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46143" y="4058309"/>
                <a:ext cx="6145720" cy="575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𝑃𝑟𝑖𝑜𝑟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𝑓𝑜𝑟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𝑅𝐸𝐷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𝑅𝐸𝐷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num>
                        <m:den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𝑇𝑜𝑡𝑎𝑙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den>
                      </m:f>
                      <m:r>
                        <a:rPr kumimoji="0" lang="en-CA" sz="1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8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20</m:t>
                          </m:r>
                        </m:num>
                        <m:den>
                          <m:r>
                            <a:rPr kumimoji="0" lang="en-CA" sz="18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60</m:t>
                          </m:r>
                        </m:den>
                      </m:f>
                    </m:oMath>
                  </m:oMathPara>
                </a14:m>
                <a:endParaRPr kumimoji="0" lang="en-C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143" y="4058309"/>
                <a:ext cx="6145720" cy="57515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/>
              <p:cNvSpPr txBox="1"/>
              <p:nvPr/>
            </p:nvSpPr>
            <p:spPr>
              <a:xfrm>
                <a:off x="541462" y="4818626"/>
                <a:ext cx="6274666" cy="575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𝑃𝑟𝑖𝑜𝑟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𝑓𝑜𝑟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𝐵𝐿𝑈𝐸</m:t>
                      </m:r>
                      <m:r>
                        <a:rPr kumimoji="0" lang="en-CA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𝐵𝐿𝑈𝐸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num>
                        <m:den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𝑇𝑜𝑡𝑎𝑙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den>
                      </m:f>
                      <m:r>
                        <a:rPr kumimoji="0" lang="en-CA" sz="1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8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40</m:t>
                          </m:r>
                        </m:num>
                        <m:den>
                          <m:r>
                            <a:rPr kumimoji="0" lang="en-CA" sz="18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60</m:t>
                          </m:r>
                        </m:den>
                      </m:f>
                    </m:oMath>
                  </m:oMathPara>
                </a14:m>
                <a:endParaRPr kumimoji="0" lang="en-C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462" y="4818626"/>
                <a:ext cx="6274666" cy="57515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0" name="Straight Arrow Connector 99"/>
          <p:cNvCxnSpPr/>
          <p:nvPr/>
        </p:nvCxnSpPr>
        <p:spPr>
          <a:xfrm>
            <a:off x="7144605" y="5357973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H="1" flipV="1">
            <a:off x="7125492" y="1704087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7665951" y="41558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8147643" y="38528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9033216" y="430234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7523851" y="349880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/>
          <p:cNvSpPr/>
          <p:nvPr/>
        </p:nvSpPr>
        <p:spPr>
          <a:xfrm>
            <a:off x="8089967" y="340167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9148798" y="354642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7925431" y="45333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8370752" y="5423655"/>
            <a:ext cx="374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#1: AGE</a:t>
            </a:r>
          </a:p>
        </p:txBody>
      </p:sp>
      <p:sp>
        <p:nvSpPr>
          <p:cNvPr id="110" name="TextBox 109"/>
          <p:cNvSpPr txBox="1"/>
          <p:nvPr/>
        </p:nvSpPr>
        <p:spPr>
          <a:xfrm rot="16200000">
            <a:off x="5271057" y="2415145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#2: SAVINGS</a:t>
            </a:r>
          </a:p>
        </p:txBody>
      </p:sp>
      <p:sp>
        <p:nvSpPr>
          <p:cNvPr id="111" name="Oval 110"/>
          <p:cNvSpPr/>
          <p:nvPr/>
        </p:nvSpPr>
        <p:spPr>
          <a:xfrm>
            <a:off x="8292780" y="281584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8809822" y="286388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/>
          <p:cNvSpPr/>
          <p:nvPr/>
        </p:nvSpPr>
        <p:spPr>
          <a:xfrm>
            <a:off x="8657161" y="33396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7809635" y="311596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Oval 114"/>
          <p:cNvSpPr/>
          <p:nvPr/>
        </p:nvSpPr>
        <p:spPr>
          <a:xfrm>
            <a:off x="8829176" y="3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7451354" y="4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7270469" y="427847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189750" y="369648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10209647" y="172891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603072" y="17695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10553990" y="20575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9522234" y="27482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10057947" y="26081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9925448" y="31241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10566932" y="26743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9932297" y="213103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10536920" y="307180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979596" y="215963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11063915" y="270415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11094637" y="315600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11361738" y="23383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10346552" y="235527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10240836" y="335398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9672107" y="36712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10253778" y="39707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10223766" y="43681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10666442" y="345603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10750761" y="40005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10781483" y="445240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11048584" y="36347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10453639" y="372325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Oval 141"/>
          <p:cNvSpPr/>
          <p:nvPr/>
        </p:nvSpPr>
        <p:spPr>
          <a:xfrm>
            <a:off x="9987220" y="142301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3" name="Oval 142"/>
          <p:cNvSpPr/>
          <p:nvPr/>
        </p:nvSpPr>
        <p:spPr>
          <a:xfrm>
            <a:off x="11564720" y="30538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Oval 143"/>
          <p:cNvSpPr/>
          <p:nvPr/>
        </p:nvSpPr>
        <p:spPr>
          <a:xfrm>
            <a:off x="8715094" y="11430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Oval 144"/>
          <p:cNvSpPr/>
          <p:nvPr/>
        </p:nvSpPr>
        <p:spPr>
          <a:xfrm>
            <a:off x="7683338" y="18336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Oval 145"/>
          <p:cNvSpPr/>
          <p:nvPr/>
        </p:nvSpPr>
        <p:spPr>
          <a:xfrm>
            <a:off x="8219051" y="16936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Oval 146"/>
          <p:cNvSpPr/>
          <p:nvPr/>
        </p:nvSpPr>
        <p:spPr>
          <a:xfrm>
            <a:off x="8086552" y="22095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Oval 147"/>
          <p:cNvSpPr/>
          <p:nvPr/>
        </p:nvSpPr>
        <p:spPr>
          <a:xfrm>
            <a:off x="8728036" y="17597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Oval 148"/>
          <p:cNvSpPr/>
          <p:nvPr/>
        </p:nvSpPr>
        <p:spPr>
          <a:xfrm>
            <a:off x="8093401" y="12164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Oval 149"/>
          <p:cNvSpPr/>
          <p:nvPr/>
        </p:nvSpPr>
        <p:spPr>
          <a:xfrm>
            <a:off x="8698024" y="21572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Oval 150"/>
          <p:cNvSpPr/>
          <p:nvPr/>
        </p:nvSpPr>
        <p:spPr>
          <a:xfrm>
            <a:off x="9140700" y="12450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Oval 151"/>
          <p:cNvSpPr/>
          <p:nvPr/>
        </p:nvSpPr>
        <p:spPr>
          <a:xfrm>
            <a:off x="9225019" y="17895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" name="Oval 152"/>
          <p:cNvSpPr/>
          <p:nvPr/>
        </p:nvSpPr>
        <p:spPr>
          <a:xfrm>
            <a:off x="9522842" y="14237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Oval 153"/>
          <p:cNvSpPr/>
          <p:nvPr/>
        </p:nvSpPr>
        <p:spPr>
          <a:xfrm>
            <a:off x="8507656" y="14406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Oval 154"/>
          <p:cNvSpPr/>
          <p:nvPr/>
        </p:nvSpPr>
        <p:spPr>
          <a:xfrm>
            <a:off x="9139594" y="21746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Oval 155"/>
          <p:cNvSpPr/>
          <p:nvPr/>
        </p:nvSpPr>
        <p:spPr>
          <a:xfrm>
            <a:off x="9533247" y="20776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Oval 156"/>
          <p:cNvSpPr/>
          <p:nvPr/>
        </p:nvSpPr>
        <p:spPr>
          <a:xfrm>
            <a:off x="9078972" y="25787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Oval 157"/>
          <p:cNvSpPr/>
          <p:nvPr/>
        </p:nvSpPr>
        <p:spPr>
          <a:xfrm>
            <a:off x="9679196" y="239940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9" name="Oval 158"/>
          <p:cNvSpPr/>
          <p:nvPr/>
        </p:nvSpPr>
        <p:spPr>
          <a:xfrm>
            <a:off x="9224921" y="290048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0" name="Oval 159"/>
          <p:cNvSpPr/>
          <p:nvPr/>
        </p:nvSpPr>
        <p:spPr>
          <a:xfrm>
            <a:off x="9263101" y="4000895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9226047" y="3926838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7804484" y="798335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40 BLUE POINTS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8212080" y="4875994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 RED POINTS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7814715" y="461893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CLASS 1: RETIRE</a:t>
            </a:r>
          </a:p>
        </p:txBody>
      </p:sp>
      <p:sp>
        <p:nvSpPr>
          <p:cNvPr id="167" name="TextBox 166"/>
          <p:cNvSpPr txBox="1"/>
          <p:nvPr/>
        </p:nvSpPr>
        <p:spPr>
          <a:xfrm>
            <a:off x="8209630" y="4643533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CLASS 0: NO RETIRE</a:t>
            </a:r>
          </a:p>
        </p:txBody>
      </p:sp>
    </p:spTree>
    <p:extLst>
      <p:ext uri="{BB962C8B-B14F-4D97-AF65-F5344CB8AC3E}">
        <p14:creationId xmlns:p14="http://schemas.microsoft.com/office/powerpoint/2010/main" val="17673488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08626" y="188831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/>
            <a:r>
              <a:rPr lang="en-CA" dirty="0"/>
              <a:t>NAÏVE BAYES: 2. LIKELIHOOD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7144605" y="5357973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125492" y="1704087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665951" y="41558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147643" y="38528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9033216" y="430234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523851" y="349880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8089967" y="340167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148798" y="354642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7925431" y="45333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88152" y="5421826"/>
            <a:ext cx="244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#1: AGE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5319792" y="1893506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#2: SAVINGS</a:t>
            </a:r>
          </a:p>
        </p:txBody>
      </p:sp>
      <p:sp>
        <p:nvSpPr>
          <p:cNvPr id="26" name="Oval 25"/>
          <p:cNvSpPr/>
          <p:nvPr/>
        </p:nvSpPr>
        <p:spPr>
          <a:xfrm>
            <a:off x="8292780" y="281584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809822" y="286388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657161" y="33396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7809635" y="311596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8829176" y="3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7451354" y="4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7270469" y="427847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7189750" y="369648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10209647" y="172891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9603072" y="17695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10553990" y="20575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9522234" y="27482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10057947" y="26081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9925448" y="31241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0566932" y="26743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9932297" y="213103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10536920" y="307180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79596" y="215963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11063915" y="270415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1094637" y="315600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11361738" y="23383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10346552" y="235527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Content Placeholder 2"/>
          <p:cNvSpPr>
            <a:spLocks noGrp="1"/>
          </p:cNvSpPr>
          <p:nvPr>
            <p:ph idx="1"/>
          </p:nvPr>
        </p:nvSpPr>
        <p:spPr>
          <a:xfrm>
            <a:off x="734225" y="743543"/>
            <a:ext cx="5341923" cy="4333270"/>
          </a:xfrm>
        </p:spPr>
        <p:txBody>
          <a:bodyPr>
            <a:normAutofit/>
          </a:bodyPr>
          <a:lstStyle/>
          <a:p>
            <a:pPr fontAlgn="base"/>
            <a:r>
              <a:rPr lang="en-CA" sz="2000" dirty="0">
                <a:latin typeface="Montserrat" panose="00000500000000000000" pitchFamily="2" charset="0"/>
              </a:rPr>
              <a:t>For the new point, if there are more </a:t>
            </a:r>
            <a:r>
              <a:rPr lang="en-CA" sz="2000" b="1" dirty="0">
                <a:solidFill>
                  <a:srgbClr val="0070C0"/>
                </a:solidFill>
                <a:latin typeface="Montserrat" panose="00000500000000000000" pitchFamily="2" charset="0"/>
              </a:rPr>
              <a:t>BLUE</a:t>
            </a:r>
            <a:r>
              <a:rPr lang="en-CA" sz="2000" dirty="0">
                <a:latin typeface="Montserrat" panose="00000500000000000000" pitchFamily="2" charset="0"/>
              </a:rPr>
              <a:t> points in its vicinity, it is more likely that the new point will be classified as </a:t>
            </a:r>
            <a:r>
              <a:rPr lang="en-CA" sz="2000" b="1" dirty="0">
                <a:solidFill>
                  <a:srgbClr val="0070C0"/>
                </a:solidFill>
                <a:latin typeface="Montserrat" panose="00000500000000000000" pitchFamily="2" charset="0"/>
              </a:rPr>
              <a:t>BLUE</a:t>
            </a:r>
            <a:r>
              <a:rPr lang="en-CA" sz="2000" dirty="0">
                <a:latin typeface="Montserrat" panose="00000500000000000000" pitchFamily="2" charset="0"/>
              </a:rPr>
              <a:t>. </a:t>
            </a:r>
          </a:p>
          <a:p>
            <a:pPr fontAlgn="base"/>
            <a:r>
              <a:rPr lang="en-CA" sz="2000" dirty="0">
                <a:latin typeface="Montserrat" panose="00000500000000000000" pitchFamily="2" charset="0"/>
              </a:rPr>
              <a:t>So we draw a circle around the point</a:t>
            </a:r>
          </a:p>
          <a:p>
            <a:pPr fontAlgn="base"/>
            <a:r>
              <a:rPr lang="en-CA" sz="2000" dirty="0">
                <a:latin typeface="Montserrat" panose="00000500000000000000" pitchFamily="2" charset="0"/>
              </a:rPr>
              <a:t>Then we calculate the number of points in the circle belonging to each class label. </a:t>
            </a:r>
            <a:br>
              <a:rPr lang="en-CA" sz="2000" dirty="0">
                <a:latin typeface="Montserrat" panose="00000500000000000000" pitchFamily="2" charset="0"/>
              </a:rPr>
            </a:br>
            <a:endParaRPr lang="en-CA" sz="2000" dirty="0">
              <a:solidFill>
                <a:srgbClr val="333333"/>
              </a:solidFill>
              <a:latin typeface="Montserrat" panose="00000500000000000000" pitchFamily="2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10240836" y="335398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9672107" y="36712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0253778" y="39707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0223766" y="43681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10666442" y="345603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10750761" y="40005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0781483" y="445240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11048584" y="36347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10453639" y="372325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9987220" y="142301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11564720" y="30538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8715094" y="11430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7683338" y="18336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8219051" y="16936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8086552" y="22095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8728036" y="17597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8093401" y="12164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8698024" y="21572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9140700" y="12450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9225019" y="17895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9522842" y="14237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8507656" y="14406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9139594" y="21746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9533247" y="20776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9078972" y="25787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9679196" y="239940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9224921" y="290048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9263101" y="4000895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9226047" y="3926838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17377" y="3784817"/>
                <a:ext cx="6432082" cy="5112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𝐿𝑖𝑘𝑒𝑙𝑖h𝑜𝑜𝑑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𝑅𝐸𝐷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𝑅𝐸𝐷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𝑖𝑛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𝑣𝑖𝑐𝑖𝑛𝑖𝑡𝑦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𝑇𝑜𝑡𝑎𝑙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𝑅𝐸𝐷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den>
                      </m:f>
                      <m:r>
                        <a:rPr kumimoji="0" lang="en-CA" sz="1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3</m:t>
                          </m:r>
                        </m:num>
                        <m:den>
                          <m:r>
                            <a:rPr kumimoji="0" lang="en-CA" sz="16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20</m:t>
                          </m:r>
                        </m:den>
                      </m:f>
                    </m:oMath>
                  </m:oMathPara>
                </a14:m>
                <a:endParaRPr kumimoji="0" lang="en-C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77" y="3784817"/>
                <a:ext cx="6432082" cy="51129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TextBox 96"/>
          <p:cNvSpPr txBox="1"/>
          <p:nvPr/>
        </p:nvSpPr>
        <p:spPr>
          <a:xfrm>
            <a:off x="7804484" y="798335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40 BLUE POINTS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763335" y="4891584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 RED POINTS</a:t>
            </a:r>
          </a:p>
        </p:txBody>
      </p:sp>
      <p:sp>
        <p:nvSpPr>
          <p:cNvPr id="2" name="Oval 1"/>
          <p:cNvSpPr/>
          <p:nvPr/>
        </p:nvSpPr>
        <p:spPr>
          <a:xfrm>
            <a:off x="8690212" y="3298908"/>
            <a:ext cx="1467099" cy="14615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/>
              <p:cNvSpPr txBox="1"/>
              <p:nvPr/>
            </p:nvSpPr>
            <p:spPr>
              <a:xfrm>
                <a:off x="468356" y="4470526"/>
                <a:ext cx="6657272" cy="5270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𝐿𝑖𝑘𝑒𝑙𝑖h𝑜𝑜𝑑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𝐵𝐿𝑈𝐸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𝐵𝐿𝑈𝐸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𝑖𝑛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𝑣𝑖𝑐𝑖𝑛𝑖𝑡𝑦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𝑇𝑜𝑡𝑎𝑙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𝑁𝑢𝑚𝑏𝑒𝑟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𝑜𝑓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𝐵𝐿𝑈𝐸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𝑃𝑜𝑖𝑛𝑡𝑠</m:t>
                          </m:r>
                        </m:den>
                      </m:f>
                      <m:r>
                        <a:rPr kumimoji="0" lang="en-CA" sz="1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CA" sz="16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40</m:t>
                          </m:r>
                        </m:den>
                      </m:f>
                    </m:oMath>
                  </m:oMathPara>
                </a14:m>
                <a:endParaRPr kumimoji="0" lang="en-C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0" name="TextBox 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356" y="4470526"/>
                <a:ext cx="6657272" cy="52700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9789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7028183" y="5288363"/>
            <a:ext cx="4540721" cy="945368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573" y="132960"/>
            <a:ext cx="7623216" cy="954107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/>
            <a:r>
              <a:rPr lang="en-CA" dirty="0"/>
              <a:t>NAÏVE BAYES: 3. POSTERIOR PROBABILITY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7144605" y="4906585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125492" y="1252699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665951" y="370449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147643" y="340150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9033216" y="385095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523851" y="304741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8089967" y="29502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148798" y="309503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7925431" y="408199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05491" y="4900837"/>
            <a:ext cx="244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#1: AGE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5362852" y="2444015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#2: SAVINGS</a:t>
            </a:r>
          </a:p>
        </p:txBody>
      </p:sp>
      <p:sp>
        <p:nvSpPr>
          <p:cNvPr id="26" name="Oval 25"/>
          <p:cNvSpPr/>
          <p:nvPr/>
        </p:nvSpPr>
        <p:spPr>
          <a:xfrm>
            <a:off x="8292780" y="236445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809822" y="241249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657161" y="288826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7809635" y="266457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8829176" y="33951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7451354" y="43951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7270469" y="382708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7189750" y="324509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10209647" y="12775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9603072" y="131820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10553990" y="16062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9522234" y="22968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10057947" y="21568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9925448" y="26727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0566932" y="22229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9932297" y="16796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10536920" y="26204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79596" y="17082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11063915" y="22527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1094637" y="270462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11361738" y="18869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10346552" y="19038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Content Placeholder 2"/>
          <p:cNvSpPr>
            <a:spLocks noGrp="1"/>
          </p:cNvSpPr>
          <p:nvPr>
            <p:ph idx="1"/>
          </p:nvPr>
        </p:nvSpPr>
        <p:spPr>
          <a:xfrm>
            <a:off x="595190" y="1030839"/>
            <a:ext cx="6181458" cy="4333270"/>
          </a:xfrm>
        </p:spPr>
        <p:txBody>
          <a:bodyPr>
            <a:normAutofit/>
          </a:bodyPr>
          <a:lstStyle/>
          <a:p>
            <a:pPr fontAlgn="base"/>
            <a:r>
              <a:rPr lang="en-CA" sz="2000" dirty="0">
                <a:latin typeface="Montserrat" panose="00000500000000000000" pitchFamily="2" charset="0"/>
              </a:rPr>
              <a:t>Let’s combine prior probability and likelihood to create a posterior probability. </a:t>
            </a:r>
          </a:p>
          <a:p>
            <a:pPr fontAlgn="base"/>
            <a:r>
              <a:rPr lang="en-CA" sz="2000" b="1" dirty="0">
                <a:latin typeface="Montserrat" panose="00000500000000000000" pitchFamily="2" charset="0"/>
              </a:rPr>
              <a:t>Prior probabilities:</a:t>
            </a:r>
            <a:r>
              <a:rPr lang="en-CA" sz="2000" dirty="0">
                <a:latin typeface="Montserrat" panose="00000500000000000000" pitchFamily="2" charset="0"/>
              </a:rPr>
              <a:t> suggests that X may be classified as BLUE Because there are twice as much blue points.</a:t>
            </a:r>
          </a:p>
          <a:p>
            <a:pPr fontAlgn="base"/>
            <a:r>
              <a:rPr lang="en-CA" sz="2000" b="1" dirty="0">
                <a:latin typeface="Montserrat" panose="00000500000000000000" pitchFamily="2" charset="0"/>
              </a:rPr>
              <a:t>Likelihood:</a:t>
            </a:r>
            <a:r>
              <a:rPr lang="en-CA" sz="2000" dirty="0">
                <a:latin typeface="Montserrat" panose="00000500000000000000" pitchFamily="2" charset="0"/>
              </a:rPr>
              <a:t> suggests that X is RED because there are more RED points in the vicinity of X.</a:t>
            </a:r>
          </a:p>
          <a:p>
            <a:pPr fontAlgn="base"/>
            <a:r>
              <a:rPr lang="en-CA" sz="2000" dirty="0">
                <a:latin typeface="Montserrat" panose="00000500000000000000" pitchFamily="2" charset="0"/>
              </a:rPr>
              <a:t>Bayes’ Rule combines both to form a posterior probability.</a:t>
            </a:r>
            <a:endParaRPr lang="en-CA" sz="2000" dirty="0">
              <a:solidFill>
                <a:srgbClr val="333333"/>
              </a:solidFill>
              <a:latin typeface="Montserrat" panose="00000500000000000000" pitchFamily="2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10240836" y="29025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9672107" y="321987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0253778" y="35193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0223766" y="391681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10666442" y="300464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10750761" y="354916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0781483" y="400101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11048584" y="318337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10453639" y="32718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9886013" y="112156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11564720" y="26024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8715094" y="69161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7683338" y="138227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8219051" y="124221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8086552" y="17581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8728036" y="130834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8093401" y="76506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8698024" y="170582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9140700" y="79366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9225019" y="133818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9522842" y="9723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8507656" y="98930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9139594" y="17233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9533247" y="16262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9078972" y="21273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9679196" y="19480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9224921" y="24490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9263101" y="3549507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9226047" y="3475450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009377" y="4457631"/>
                <a:ext cx="5638795" cy="9437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𝑃𝑜𝑠𝑡𝑒𝑟𝑖𝑜𝑟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𝑅𝐸𝐷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𝑃𝑟𝑖𝑜𝑟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𝑅𝐸𝐷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∗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𝐿𝑖𝑘𝑒𝑙𝑖h𝑜𝑜𝑑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𝑅𝐸𝐷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20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60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3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20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</m:oMath>
                  </m:oMathPara>
                </a14:m>
                <a:endParaRPr kumimoji="0" lang="en-C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9377" y="4457631"/>
                <a:ext cx="5638795" cy="9437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TextBox 96"/>
          <p:cNvSpPr txBox="1"/>
          <p:nvPr/>
        </p:nvSpPr>
        <p:spPr>
          <a:xfrm>
            <a:off x="7804484" y="346947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40 BLUE POINTS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763335" y="4440196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 RED POINTS</a:t>
            </a:r>
          </a:p>
        </p:txBody>
      </p:sp>
      <p:sp>
        <p:nvSpPr>
          <p:cNvPr id="2" name="Oval 1"/>
          <p:cNvSpPr/>
          <p:nvPr/>
        </p:nvSpPr>
        <p:spPr>
          <a:xfrm>
            <a:off x="8690212" y="2847520"/>
            <a:ext cx="1467099" cy="14615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9" name="TextBox 98"/>
              <p:cNvSpPr txBox="1"/>
              <p:nvPr/>
            </p:nvSpPr>
            <p:spPr>
              <a:xfrm>
                <a:off x="1137853" y="5699305"/>
                <a:ext cx="5638795" cy="9437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𝑃𝑜𝑠𝑡𝑒𝑟𝑖𝑜𝑟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𝐵𝐿𝑈𝐸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𝑃𝑟𝑖𝑜𝑟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𝑃𝑟𝑜𝑏𝑎𝑏𝑖𝑙𝑖𝑡𝑦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𝐵𝐿𝑈𝐸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𝐿𝑖𝑘𝑒𝑙𝑖h𝑜𝑜𝑑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𝑜𝑓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𝑋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𝑏𝑒𝑖𝑛𝑔</m:t>
                      </m:r>
                      <m:r>
                        <a:rPr kumimoji="0" lang="en-CA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𝐵𝐿𝑈𝐸</m:t>
                      </m:r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40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60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40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CA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60</m:t>
                          </m:r>
                        </m:den>
                      </m:f>
                      <m:r>
                        <a:rPr kumimoji="0" lang="en-CA" sz="1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</m:t>
                      </m:r>
                    </m:oMath>
                  </m:oMathPara>
                </a14:m>
                <a:endParaRPr kumimoji="0" lang="en-C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7853" y="5699305"/>
                <a:ext cx="5638795" cy="9437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7326105" y="5325070"/>
            <a:ext cx="46127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X CLASSIFIED AS RED (NON RETIRING) SINCE IT HAS LARGER POSTERIOR PROBABILITY</a:t>
            </a:r>
            <a:endParaRPr kumimoji="0" lang="en-CA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8628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7028183" y="5212163"/>
            <a:ext cx="4540721" cy="945368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5435" y="267151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NAÏVE BAYES: REVIEW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7144605" y="4830385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125492" y="1176499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665951" y="362829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/>
          <p:cNvSpPr/>
          <p:nvPr/>
        </p:nvSpPr>
        <p:spPr>
          <a:xfrm>
            <a:off x="8147643" y="332530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Oval 10"/>
          <p:cNvSpPr/>
          <p:nvPr/>
        </p:nvSpPr>
        <p:spPr>
          <a:xfrm>
            <a:off x="9033216" y="377475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/>
          <p:cNvSpPr/>
          <p:nvPr/>
        </p:nvSpPr>
        <p:spPr>
          <a:xfrm>
            <a:off x="7523851" y="297121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/>
          <p:cNvSpPr/>
          <p:nvPr/>
        </p:nvSpPr>
        <p:spPr>
          <a:xfrm>
            <a:off x="8089967" y="28740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/>
          <p:cNvSpPr/>
          <p:nvPr/>
        </p:nvSpPr>
        <p:spPr>
          <a:xfrm>
            <a:off x="9148798" y="301883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/>
          <p:cNvSpPr/>
          <p:nvPr/>
        </p:nvSpPr>
        <p:spPr>
          <a:xfrm>
            <a:off x="7925431" y="400579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TextBox 20"/>
          <p:cNvSpPr txBox="1"/>
          <p:nvPr/>
        </p:nvSpPr>
        <p:spPr>
          <a:xfrm>
            <a:off x="9063297" y="4824637"/>
            <a:ext cx="244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#1: AGE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5362852" y="2070172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#2: SAVINGS</a:t>
            </a:r>
          </a:p>
        </p:txBody>
      </p:sp>
      <p:sp>
        <p:nvSpPr>
          <p:cNvPr id="26" name="Oval 25"/>
          <p:cNvSpPr/>
          <p:nvPr/>
        </p:nvSpPr>
        <p:spPr>
          <a:xfrm>
            <a:off x="8292780" y="228825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/>
          <p:cNvSpPr/>
          <p:nvPr/>
        </p:nvSpPr>
        <p:spPr>
          <a:xfrm>
            <a:off x="8809822" y="2336294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/>
          <p:cNvSpPr/>
          <p:nvPr/>
        </p:nvSpPr>
        <p:spPr>
          <a:xfrm>
            <a:off x="8657161" y="281206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/>
          <p:cNvSpPr/>
          <p:nvPr/>
        </p:nvSpPr>
        <p:spPr>
          <a:xfrm>
            <a:off x="7809635" y="258837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/>
          <p:cNvSpPr/>
          <p:nvPr/>
        </p:nvSpPr>
        <p:spPr>
          <a:xfrm>
            <a:off x="8829176" y="33189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/>
          <p:cNvSpPr/>
          <p:nvPr/>
        </p:nvSpPr>
        <p:spPr>
          <a:xfrm>
            <a:off x="7451354" y="431895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/>
          <p:cNvSpPr/>
          <p:nvPr/>
        </p:nvSpPr>
        <p:spPr>
          <a:xfrm>
            <a:off x="7270469" y="375088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/>
          <p:cNvSpPr/>
          <p:nvPr/>
        </p:nvSpPr>
        <p:spPr>
          <a:xfrm>
            <a:off x="7189750" y="316889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/>
          <p:cNvSpPr/>
          <p:nvPr/>
        </p:nvSpPr>
        <p:spPr>
          <a:xfrm>
            <a:off x="10209647" y="12013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/>
          <p:cNvSpPr/>
          <p:nvPr/>
        </p:nvSpPr>
        <p:spPr>
          <a:xfrm>
            <a:off x="9603072" y="124200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/>
          <p:cNvSpPr/>
          <p:nvPr/>
        </p:nvSpPr>
        <p:spPr>
          <a:xfrm>
            <a:off x="10553990" y="15300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/>
          <p:cNvSpPr/>
          <p:nvPr/>
        </p:nvSpPr>
        <p:spPr>
          <a:xfrm>
            <a:off x="9522234" y="22206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/>
          <p:cNvSpPr/>
          <p:nvPr/>
        </p:nvSpPr>
        <p:spPr>
          <a:xfrm>
            <a:off x="10057947" y="20806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/>
          <p:cNvSpPr/>
          <p:nvPr/>
        </p:nvSpPr>
        <p:spPr>
          <a:xfrm>
            <a:off x="9925448" y="25965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/>
          <p:cNvSpPr/>
          <p:nvPr/>
        </p:nvSpPr>
        <p:spPr>
          <a:xfrm>
            <a:off x="10566932" y="21467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/>
          <p:cNvSpPr/>
          <p:nvPr/>
        </p:nvSpPr>
        <p:spPr>
          <a:xfrm>
            <a:off x="9932297" y="16034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Oval 54"/>
          <p:cNvSpPr/>
          <p:nvPr/>
        </p:nvSpPr>
        <p:spPr>
          <a:xfrm>
            <a:off x="10536920" y="25442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/>
          <p:cNvSpPr/>
          <p:nvPr/>
        </p:nvSpPr>
        <p:spPr>
          <a:xfrm>
            <a:off x="10979596" y="16320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Oval 56"/>
          <p:cNvSpPr/>
          <p:nvPr/>
        </p:nvSpPr>
        <p:spPr>
          <a:xfrm>
            <a:off x="11063915" y="21765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8" name="Oval 57"/>
          <p:cNvSpPr/>
          <p:nvPr/>
        </p:nvSpPr>
        <p:spPr>
          <a:xfrm>
            <a:off x="11094637" y="262842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Oval 58"/>
          <p:cNvSpPr/>
          <p:nvPr/>
        </p:nvSpPr>
        <p:spPr>
          <a:xfrm>
            <a:off x="11361738" y="18107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/>
          <p:cNvSpPr/>
          <p:nvPr/>
        </p:nvSpPr>
        <p:spPr>
          <a:xfrm>
            <a:off x="10346552" y="18276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5" name="Content Placeholder 2"/>
          <p:cNvSpPr>
            <a:spLocks noGrp="1"/>
          </p:cNvSpPr>
          <p:nvPr>
            <p:ph idx="1"/>
          </p:nvPr>
        </p:nvSpPr>
        <p:spPr>
          <a:xfrm>
            <a:off x="629612" y="731242"/>
            <a:ext cx="6153552" cy="4333270"/>
          </a:xfrm>
        </p:spPr>
        <p:txBody>
          <a:bodyPr>
            <a:normAutofit/>
          </a:bodyPr>
          <a:lstStyle/>
          <a:p>
            <a:pPr fontAlgn="base"/>
            <a:r>
              <a:rPr lang="en-CA" sz="2000" dirty="0">
                <a:latin typeface="Montserrat" panose="00000500000000000000" pitchFamily="2" charset="0"/>
              </a:rPr>
              <a:t>Let’s combine prior probability and likelihood to create a posterior probability. </a:t>
            </a:r>
          </a:p>
          <a:p>
            <a:pPr fontAlgn="base"/>
            <a:r>
              <a:rPr lang="en-CA" sz="2000" b="1" dirty="0">
                <a:latin typeface="Montserrat" panose="00000500000000000000" pitchFamily="2" charset="0"/>
              </a:rPr>
              <a:t>Prior probabilities:</a:t>
            </a:r>
            <a:r>
              <a:rPr lang="en-CA" sz="2000" dirty="0">
                <a:latin typeface="Montserrat" panose="00000500000000000000" pitchFamily="2" charset="0"/>
              </a:rPr>
              <a:t> suggests that X may be classified as BLUE Because there are twice as much blue points.</a:t>
            </a:r>
          </a:p>
          <a:p>
            <a:pPr fontAlgn="base"/>
            <a:r>
              <a:rPr lang="en-CA" sz="2000" b="1" dirty="0">
                <a:latin typeface="Montserrat" panose="00000500000000000000" pitchFamily="2" charset="0"/>
              </a:rPr>
              <a:t>Likelihood:</a:t>
            </a:r>
            <a:r>
              <a:rPr lang="en-CA" sz="2000" dirty="0">
                <a:latin typeface="Montserrat" panose="00000500000000000000" pitchFamily="2" charset="0"/>
              </a:rPr>
              <a:t> suggests that X is RED because there are more RED points in the vicinity of X.</a:t>
            </a:r>
          </a:p>
          <a:p>
            <a:pPr fontAlgn="base"/>
            <a:r>
              <a:rPr lang="en-CA" sz="2000" dirty="0">
                <a:latin typeface="Montserrat" panose="00000500000000000000" pitchFamily="2" charset="0"/>
              </a:rPr>
              <a:t>Bayes’ Rule combines both to form a posterior probability.</a:t>
            </a:r>
            <a:endParaRPr lang="en-CA" sz="2000" dirty="0">
              <a:solidFill>
                <a:srgbClr val="333333"/>
              </a:solidFill>
              <a:latin typeface="Montserrat" panose="00000500000000000000" pitchFamily="2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10240836" y="28263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Oval 66"/>
          <p:cNvSpPr/>
          <p:nvPr/>
        </p:nvSpPr>
        <p:spPr>
          <a:xfrm>
            <a:off x="9672107" y="314367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Oval 68"/>
          <p:cNvSpPr/>
          <p:nvPr/>
        </p:nvSpPr>
        <p:spPr>
          <a:xfrm>
            <a:off x="10253778" y="34431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Oval 70"/>
          <p:cNvSpPr/>
          <p:nvPr/>
        </p:nvSpPr>
        <p:spPr>
          <a:xfrm>
            <a:off x="10223766" y="384061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/>
          <p:cNvSpPr/>
          <p:nvPr/>
        </p:nvSpPr>
        <p:spPr>
          <a:xfrm>
            <a:off x="10666442" y="292844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/>
          <p:cNvSpPr/>
          <p:nvPr/>
        </p:nvSpPr>
        <p:spPr>
          <a:xfrm>
            <a:off x="10750761" y="347296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/>
          <p:cNvSpPr/>
          <p:nvPr/>
        </p:nvSpPr>
        <p:spPr>
          <a:xfrm>
            <a:off x="10781483" y="392481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Oval 74"/>
          <p:cNvSpPr/>
          <p:nvPr/>
        </p:nvSpPr>
        <p:spPr>
          <a:xfrm>
            <a:off x="11048584" y="310717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Oval 75"/>
          <p:cNvSpPr/>
          <p:nvPr/>
        </p:nvSpPr>
        <p:spPr>
          <a:xfrm>
            <a:off x="10453639" y="31956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Oval 76"/>
          <p:cNvSpPr/>
          <p:nvPr/>
        </p:nvSpPr>
        <p:spPr>
          <a:xfrm>
            <a:off x="9902121" y="103945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8" name="Oval 77"/>
          <p:cNvSpPr/>
          <p:nvPr/>
        </p:nvSpPr>
        <p:spPr>
          <a:xfrm>
            <a:off x="11564720" y="25262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9" name="Oval 78"/>
          <p:cNvSpPr/>
          <p:nvPr/>
        </p:nvSpPr>
        <p:spPr>
          <a:xfrm>
            <a:off x="8715094" y="61541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0" name="Oval 79"/>
          <p:cNvSpPr/>
          <p:nvPr/>
        </p:nvSpPr>
        <p:spPr>
          <a:xfrm>
            <a:off x="7683338" y="130607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1" name="Oval 80"/>
          <p:cNvSpPr/>
          <p:nvPr/>
        </p:nvSpPr>
        <p:spPr>
          <a:xfrm>
            <a:off x="8219051" y="116601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Oval 81"/>
          <p:cNvSpPr/>
          <p:nvPr/>
        </p:nvSpPr>
        <p:spPr>
          <a:xfrm>
            <a:off x="8086552" y="16819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3" name="Oval 82"/>
          <p:cNvSpPr/>
          <p:nvPr/>
        </p:nvSpPr>
        <p:spPr>
          <a:xfrm>
            <a:off x="8728036" y="123214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Oval 83"/>
          <p:cNvSpPr/>
          <p:nvPr/>
        </p:nvSpPr>
        <p:spPr>
          <a:xfrm>
            <a:off x="8093401" y="68886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Oval 84"/>
          <p:cNvSpPr/>
          <p:nvPr/>
        </p:nvSpPr>
        <p:spPr>
          <a:xfrm>
            <a:off x="8698024" y="162962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6" name="Oval 85"/>
          <p:cNvSpPr/>
          <p:nvPr/>
        </p:nvSpPr>
        <p:spPr>
          <a:xfrm>
            <a:off x="9140700" y="71746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7" name="Oval 86"/>
          <p:cNvSpPr/>
          <p:nvPr/>
        </p:nvSpPr>
        <p:spPr>
          <a:xfrm>
            <a:off x="9225019" y="126198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Oval 87"/>
          <p:cNvSpPr/>
          <p:nvPr/>
        </p:nvSpPr>
        <p:spPr>
          <a:xfrm>
            <a:off x="9522842" y="8961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Oval 88"/>
          <p:cNvSpPr/>
          <p:nvPr/>
        </p:nvSpPr>
        <p:spPr>
          <a:xfrm>
            <a:off x="8507656" y="91310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Oval 89"/>
          <p:cNvSpPr/>
          <p:nvPr/>
        </p:nvSpPr>
        <p:spPr>
          <a:xfrm>
            <a:off x="9139594" y="16471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Oval 90"/>
          <p:cNvSpPr/>
          <p:nvPr/>
        </p:nvSpPr>
        <p:spPr>
          <a:xfrm>
            <a:off x="9533247" y="15500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Oval 91"/>
          <p:cNvSpPr/>
          <p:nvPr/>
        </p:nvSpPr>
        <p:spPr>
          <a:xfrm>
            <a:off x="9078972" y="20511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Oval 92"/>
          <p:cNvSpPr/>
          <p:nvPr/>
        </p:nvSpPr>
        <p:spPr>
          <a:xfrm>
            <a:off x="9679196" y="18718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Oval 93"/>
          <p:cNvSpPr/>
          <p:nvPr/>
        </p:nvSpPr>
        <p:spPr>
          <a:xfrm>
            <a:off x="9224921" y="23728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Oval 94"/>
          <p:cNvSpPr/>
          <p:nvPr/>
        </p:nvSpPr>
        <p:spPr>
          <a:xfrm>
            <a:off x="9263101" y="3473307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TextBox 95"/>
          <p:cNvSpPr txBox="1"/>
          <p:nvPr/>
        </p:nvSpPr>
        <p:spPr>
          <a:xfrm>
            <a:off x="9226047" y="3399250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34847" y="4074873"/>
                <a:ext cx="5638795" cy="9437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𝑃𝑜𝑠𝑡𝑒𝑟𝑖𝑜𝑟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𝑃𝑟𝑜𝑏𝑎𝑏𝑖𝑙𝑖𝑡𝑦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𝑏𝑒𝑖𝑛𝑔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𝑅𝐸𝐷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𝑃𝑟𝑖𝑜𝑟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𝑃𝑟𝑜𝑏𝑎𝑏𝑖𝑙𝑖𝑡𝑦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𝑅𝐸𝐷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𝐿𝑖𝑘𝑒𝑙𝑖h𝑜𝑜𝑑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𝑏𝑒𝑖𝑛𝑔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𝑅𝐸𝐷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20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A" sz="1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847" y="4074873"/>
                <a:ext cx="5638795" cy="94378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TextBox 96"/>
          <p:cNvSpPr txBox="1"/>
          <p:nvPr/>
        </p:nvSpPr>
        <p:spPr>
          <a:xfrm>
            <a:off x="7804484" y="270747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40 BLUE POINTS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763335" y="4363996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20 RED POINTS</a:t>
            </a:r>
          </a:p>
        </p:txBody>
      </p:sp>
      <p:sp>
        <p:nvSpPr>
          <p:cNvPr id="2" name="Oval 1"/>
          <p:cNvSpPr/>
          <p:nvPr/>
        </p:nvSpPr>
        <p:spPr>
          <a:xfrm>
            <a:off x="8690212" y="2771320"/>
            <a:ext cx="1467099" cy="14615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/>
              <p:cNvSpPr txBox="1"/>
              <p:nvPr/>
            </p:nvSpPr>
            <p:spPr>
              <a:xfrm>
                <a:off x="1143000" y="5096554"/>
                <a:ext cx="5638795" cy="9437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𝑃𝑜𝑠𝑡𝑒𝑟𝑖𝑜𝑟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𝑃𝑟𝑜𝑏𝑎𝑏𝑖𝑙𝑖𝑡𝑦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𝑏𝑒𝑖𝑛𝑔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𝐵𝐿𝑈𝐸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𝑃𝑟𝑖𝑜𝑟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𝑃𝑟𝑜𝑏𝑎𝑏𝑖𝑙𝑖𝑡𝑦</m:t>
                      </m:r>
                      <m:r>
                        <a:rPr lang="en-CA" sz="1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𝐵𝐿𝑈𝐸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𝐿𝑖𝑘𝑒𝑙𝑖h𝑜𝑜𝑑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𝑏𝑒𝑖𝑛𝑔</m:t>
                      </m:r>
                      <m:r>
                        <a:rPr lang="en-CA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𝐵𝐿𝑈𝐸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40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40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600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den>
                      </m:f>
                      <m:r>
                        <a:rPr lang="en-CA" sz="16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A" sz="1600" dirty="0"/>
              </a:p>
            </p:txBody>
          </p:sp>
        </mc:Choice>
        <mc:Fallback xmlns=""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000" y="5096554"/>
                <a:ext cx="5638795" cy="94378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7163035" y="5248870"/>
            <a:ext cx="41777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Tx/>
            </a:pPr>
            <a:r>
              <a:rPr lang="en-CA" sz="1800" b="1" kern="1200" dirty="0">
                <a:solidFill>
                  <a:prstClr val="white"/>
                </a:solidFill>
                <a:latin typeface="Trebuchet MS" panose="020B0603020202020204" pitchFamily="34" charset="0"/>
                <a:ea typeface="+mn-ea"/>
                <a:cs typeface="+mn-cs"/>
              </a:rPr>
              <a:t>X CLASSIFIED AS RED (NON RETIRING) SINCE IT HAS LARGER POSTERIOR PROBABILITY</a:t>
            </a:r>
          </a:p>
        </p:txBody>
      </p:sp>
    </p:spTree>
    <p:extLst>
      <p:ext uri="{BB962C8B-B14F-4D97-AF65-F5344CB8AC3E}">
        <p14:creationId xmlns:p14="http://schemas.microsoft.com/office/powerpoint/2010/main" val="2718170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699331" y="361319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NAÏVE BAYES: SOME MATH!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106302" y="1475731"/>
            <a:ext cx="9838390" cy="4333270"/>
          </a:xfrm>
        </p:spPr>
        <p:txBody>
          <a:bodyPr>
            <a:normAutofit/>
          </a:bodyPr>
          <a:lstStyle/>
          <a:p>
            <a:r>
              <a:rPr lang="en-CA" sz="2000" dirty="0"/>
              <a:t>Naïve Bayes is a classification technique based on Bayes’ Theorem.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/>
              <p:cNvSpPr/>
              <p:nvPr/>
            </p:nvSpPr>
            <p:spPr>
              <a:xfrm>
                <a:off x="1077727" y="2602628"/>
                <a:ext cx="8685192" cy="744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</m:e>
                      </m:d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CA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𝑅𝑒𝑡𝑖𝑟𝑒</m:t>
                              </m:r>
                            </m:e>
                          </m:d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CA" sz="2000" dirty="0"/>
                            <m:t> </m:t>
                          </m:r>
                        </m:den>
                      </m:f>
                    </m:oMath>
                  </m:oMathPara>
                </a14:m>
                <a:endParaRPr lang="en-CA" sz="2000" dirty="0"/>
              </a:p>
            </p:txBody>
          </p:sp>
        </mc:Choice>
        <mc:Fallback xmlns="">
          <p:sp>
            <p:nvSpPr>
              <p:cNvPr id="57" name="Rectangle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7727" y="2602628"/>
                <a:ext cx="8685192" cy="7442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333500" y="4536194"/>
                <a:ext cx="922861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: probability of customer retiring given his/her features, such as age and savings</a:t>
                </a: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00" y="4536194"/>
                <a:ext cx="9228617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462" t="-8197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/>
              <p:cNvSpPr/>
              <p:nvPr/>
            </p:nvSpPr>
            <p:spPr>
              <a:xfrm>
                <a:off x="1333500" y="5498758"/>
                <a:ext cx="277601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𝑅𝑒𝑡𝑖𝑟𝑒</m:t>
                    </m:r>
                    <m:r>
                      <a:rPr lang="en-CA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: likelihood</a:t>
                </a:r>
              </a:p>
            </p:txBody>
          </p:sp>
        </mc:Choice>
        <mc:Fallback xmlns="">
          <p:sp>
            <p:nvSpPr>
              <p:cNvPr id="59" name="Rectangle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00" y="5498758"/>
                <a:ext cx="2776016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538" t="-8197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urved Connector 5"/>
          <p:cNvCxnSpPr/>
          <p:nvPr/>
        </p:nvCxnSpPr>
        <p:spPr>
          <a:xfrm flipV="1">
            <a:off x="7620000" y="1905000"/>
            <a:ext cx="1600200" cy="666467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43025" y="4069053"/>
                <a:ext cx="473559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CA" dirty="0"/>
                  <a:t>: New Customer’s features; age and savings</a:t>
                </a: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3025" y="4069053"/>
                <a:ext cx="4735592" cy="369332"/>
              </a:xfrm>
              <a:prstGeom prst="rect">
                <a:avLst/>
              </a:prstGeom>
              <a:blipFill rotWithShape="0">
                <a:blip r:embed="rId7"/>
                <a:stretch>
                  <a:fillRect l="-772" t="-8197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urved Connector 11"/>
          <p:cNvCxnSpPr/>
          <p:nvPr/>
        </p:nvCxnSpPr>
        <p:spPr>
          <a:xfrm>
            <a:off x="6248400" y="3354612"/>
            <a:ext cx="1191291" cy="443996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0800000">
            <a:off x="3276600" y="2134896"/>
            <a:ext cx="2019974" cy="476781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1333500" y="5023704"/>
                <a:ext cx="70789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𝑅𝑒𝑡𝑖𝑟𝑒</m:t>
                    </m:r>
                    <m:r>
                      <a:rPr lang="en-CA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: Prior probability of retiring, without any prior knowledge </a:t>
                </a: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00" y="5023704"/>
                <a:ext cx="7078989" cy="369332"/>
              </a:xfrm>
              <a:prstGeom prst="rect">
                <a:avLst/>
              </a:prstGeom>
              <a:blipFill rotWithShape="0">
                <a:blip r:embed="rId8"/>
                <a:stretch>
                  <a:fillRect l="-603" t="-8197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333500" y="6034561"/>
                <a:ext cx="794525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: Marginal likelihood, the probability of any point added lies into the circle</a:t>
                </a: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00" y="6034561"/>
                <a:ext cx="7945252" cy="369332"/>
              </a:xfrm>
              <a:prstGeom prst="rect">
                <a:avLst/>
              </a:prstGeom>
              <a:blipFill rotWithShape="0">
                <a:blip r:embed="rId9"/>
                <a:stretch>
                  <a:fillRect l="-537" t="-9836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9311902" y="1617551"/>
            <a:ext cx="20922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PRIOR PROBABILITY OF RETIRING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771030" y="1944960"/>
            <a:ext cx="2092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LIKELIHOOD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620000" y="3523296"/>
            <a:ext cx="2463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MARGINAL LIKELIHOOD</a:t>
            </a:r>
          </a:p>
        </p:txBody>
      </p:sp>
    </p:spTree>
    <p:extLst>
      <p:ext uri="{BB962C8B-B14F-4D97-AF65-F5344CB8AC3E}">
        <p14:creationId xmlns:p14="http://schemas.microsoft.com/office/powerpoint/2010/main" val="153863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9" grpId="0"/>
      <p:bldP spid="10" grpId="0"/>
      <p:bldP spid="17" grpId="0"/>
      <p:bldP spid="18" grpId="0"/>
      <p:bldP spid="15" grpId="0"/>
      <p:bldP spid="20" grpId="0"/>
      <p:bldP spid="1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612284" y="217624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NAÏVE BAYES: SOME MATH!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/>
              <p:cNvSpPr/>
              <p:nvPr/>
            </p:nvSpPr>
            <p:spPr>
              <a:xfrm>
                <a:off x="-573403" y="2049939"/>
                <a:ext cx="8685192" cy="744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</m:e>
                      </m:d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CA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𝑅𝑒𝑡𝑖𝑟𝑒</m:t>
                              </m:r>
                            </m:e>
                          </m:d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CA" sz="2000" dirty="0"/>
                            <m:t> </m:t>
                          </m:r>
                        </m:den>
                      </m:f>
                    </m:oMath>
                  </m:oMathPara>
                </a14:m>
                <a:endParaRPr lang="en-CA" sz="2000" dirty="0"/>
              </a:p>
            </p:txBody>
          </p:sp>
        </mc:Choice>
        <mc:Fallback xmlns="">
          <p:sp>
            <p:nvSpPr>
              <p:cNvPr id="57" name="Rectangle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73403" y="2049939"/>
                <a:ext cx="8685192" cy="7442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415155" y="5391374"/>
                <a:ext cx="5984358" cy="9120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sz="24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sz="24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sz="24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40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60</m:t>
                            </m:r>
                          </m:den>
                        </m:f>
                        <m:r>
                          <a:rPr lang="en-CA" sz="2400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40</m:t>
                            </m:r>
                          </m:den>
                        </m:f>
                      </m:num>
                      <m:den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60</m:t>
                            </m:r>
                          </m:den>
                        </m:f>
                      </m:den>
                    </m:f>
                    <m:r>
                      <a:rPr lang="en-CA" sz="24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1/60</m:t>
                        </m:r>
                      </m:num>
                      <m:den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4/60</m:t>
                        </m:r>
                      </m:den>
                    </m:f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=0.25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5155" y="5391374"/>
                <a:ext cx="5984358" cy="91204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/>
              <p:cNvSpPr/>
              <p:nvPr/>
            </p:nvSpPr>
            <p:spPr>
              <a:xfrm>
                <a:off x="1402471" y="4287872"/>
                <a:ext cx="5691430" cy="5311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smilar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observations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for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retiring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#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𝑟𝑒𝑡𝑖𝑟𝑖𝑛𝑔</m:t>
                        </m:r>
                      </m:den>
                    </m:f>
                    <m:r>
                      <a:rPr lang="en-CA" b="0" i="0" smtClean="0">
                        <a:latin typeface="Cambria Math" panose="02040503050406030204" pitchFamily="18" charset="0"/>
                      </a:rPr>
                      <m:t>=1/40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59" name="Rectangle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2471" y="4287872"/>
                <a:ext cx="5691430" cy="531171"/>
              </a:xfrm>
              <a:prstGeom prst="rect">
                <a:avLst/>
              </a:prstGeom>
              <a:blipFill rotWithShape="0">
                <a:blip r:embed="rId6"/>
                <a:stretch>
                  <a:fillRect l="-642" b="-568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urved Connector 5"/>
          <p:cNvCxnSpPr/>
          <p:nvPr/>
        </p:nvCxnSpPr>
        <p:spPr>
          <a:xfrm flipV="1">
            <a:off x="4992761" y="1341786"/>
            <a:ext cx="1600200" cy="666467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4918148" y="2655395"/>
            <a:ext cx="449057" cy="416409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0800000">
            <a:off x="2572370" y="1486206"/>
            <a:ext cx="740608" cy="493606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1402472" y="3770179"/>
                <a:ext cx="6275216" cy="5437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Retiring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Total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points</m:t>
                        </m:r>
                      </m:den>
                    </m:f>
                    <m:r>
                      <a:rPr lang="en-CA" b="0" i="0" smtClean="0">
                        <a:latin typeface="Cambria Math" panose="02040503050406030204" pitchFamily="18" charset="0"/>
                      </a:rPr>
                      <m:t>= 40/60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2472" y="3770179"/>
                <a:ext cx="6275216" cy="543739"/>
              </a:xfrm>
              <a:prstGeom prst="rect">
                <a:avLst/>
              </a:prstGeom>
              <a:blipFill rotWithShape="0">
                <a:blip r:embed="rId7"/>
                <a:stretch>
                  <a:fillRect l="-583" b="-333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415155" y="4851381"/>
                <a:ext cx="4938592" cy="4996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Similar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observations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#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𝑃𝑜𝑖𝑛𝑡𝑠</m:t>
                        </m:r>
                      </m:den>
                    </m:f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0" smtClean="0">
                        <a:latin typeface="Cambria Math" panose="02040503050406030204" pitchFamily="18" charset="0"/>
                      </a:rPr>
                      <m:t>4/60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5155" y="4851381"/>
                <a:ext cx="4938592" cy="499624"/>
              </a:xfrm>
              <a:prstGeom prst="rect">
                <a:avLst/>
              </a:prstGeom>
              <a:blipFill rotWithShape="0">
                <a:blip r:embed="rId8"/>
                <a:stretch>
                  <a:fillRect l="-741" b="-243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5694544" y="728641"/>
            <a:ext cx="20922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PRIOR PROBABILITY OF RETIRING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310230" y="1271120"/>
            <a:ext cx="2092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LIKELIHOOD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867736" y="3129471"/>
            <a:ext cx="2463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MARGINAL LIKELIHOOD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144605" y="5357973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7125492" y="1704087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665951" y="41558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/>
          <p:cNvSpPr/>
          <p:nvPr/>
        </p:nvSpPr>
        <p:spPr>
          <a:xfrm>
            <a:off x="8147643" y="38528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/>
          <p:cNvSpPr/>
          <p:nvPr/>
        </p:nvSpPr>
        <p:spPr>
          <a:xfrm>
            <a:off x="9033216" y="430234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/>
          <p:cNvSpPr/>
          <p:nvPr/>
        </p:nvSpPr>
        <p:spPr>
          <a:xfrm>
            <a:off x="7523851" y="349880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/>
          <p:cNvSpPr/>
          <p:nvPr/>
        </p:nvSpPr>
        <p:spPr>
          <a:xfrm>
            <a:off x="8089967" y="340167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/>
          <p:cNvSpPr/>
          <p:nvPr/>
        </p:nvSpPr>
        <p:spPr>
          <a:xfrm>
            <a:off x="9148798" y="354642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/>
          <p:cNvSpPr/>
          <p:nvPr/>
        </p:nvSpPr>
        <p:spPr>
          <a:xfrm>
            <a:off x="7925431" y="45333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TextBox 30"/>
          <p:cNvSpPr txBox="1"/>
          <p:nvPr/>
        </p:nvSpPr>
        <p:spPr>
          <a:xfrm>
            <a:off x="8649755" y="5395387"/>
            <a:ext cx="244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#1: AGE</a:t>
            </a:r>
          </a:p>
        </p:txBody>
      </p:sp>
      <p:sp>
        <p:nvSpPr>
          <p:cNvPr id="32" name="TextBox 31"/>
          <p:cNvSpPr txBox="1"/>
          <p:nvPr/>
        </p:nvSpPr>
        <p:spPr>
          <a:xfrm rot="16200000">
            <a:off x="5337577" y="3358223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#2: SAVINGS</a:t>
            </a:r>
          </a:p>
        </p:txBody>
      </p:sp>
      <p:sp>
        <p:nvSpPr>
          <p:cNvPr id="33" name="Oval 32"/>
          <p:cNvSpPr/>
          <p:nvPr/>
        </p:nvSpPr>
        <p:spPr>
          <a:xfrm>
            <a:off x="8292780" y="281584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/>
          <p:cNvSpPr/>
          <p:nvPr/>
        </p:nvSpPr>
        <p:spPr>
          <a:xfrm>
            <a:off x="8809822" y="286388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/>
          <p:cNvSpPr/>
          <p:nvPr/>
        </p:nvSpPr>
        <p:spPr>
          <a:xfrm>
            <a:off x="8657161" y="33396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/>
          <p:cNvSpPr/>
          <p:nvPr/>
        </p:nvSpPr>
        <p:spPr>
          <a:xfrm>
            <a:off x="7809635" y="311596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/>
          <p:cNvSpPr/>
          <p:nvPr/>
        </p:nvSpPr>
        <p:spPr>
          <a:xfrm>
            <a:off x="8829176" y="3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/>
          <p:cNvSpPr/>
          <p:nvPr/>
        </p:nvSpPr>
        <p:spPr>
          <a:xfrm>
            <a:off x="7451354" y="4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/>
          <p:cNvSpPr/>
          <p:nvPr/>
        </p:nvSpPr>
        <p:spPr>
          <a:xfrm>
            <a:off x="7270469" y="427847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/>
          <p:cNvSpPr/>
          <p:nvPr/>
        </p:nvSpPr>
        <p:spPr>
          <a:xfrm>
            <a:off x="7189750" y="369648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/>
          <p:cNvSpPr/>
          <p:nvPr/>
        </p:nvSpPr>
        <p:spPr>
          <a:xfrm>
            <a:off x="10209647" y="172891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/>
          <p:cNvSpPr/>
          <p:nvPr/>
        </p:nvSpPr>
        <p:spPr>
          <a:xfrm>
            <a:off x="9603072" y="17695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/>
          <p:cNvSpPr/>
          <p:nvPr/>
        </p:nvSpPr>
        <p:spPr>
          <a:xfrm>
            <a:off x="10553990" y="20575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/>
          <p:cNvSpPr/>
          <p:nvPr/>
        </p:nvSpPr>
        <p:spPr>
          <a:xfrm>
            <a:off x="9522234" y="27482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/>
          <p:cNvSpPr/>
          <p:nvPr/>
        </p:nvSpPr>
        <p:spPr>
          <a:xfrm>
            <a:off x="10057947" y="26081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/>
          <p:cNvSpPr/>
          <p:nvPr/>
        </p:nvSpPr>
        <p:spPr>
          <a:xfrm>
            <a:off x="9925448" y="31241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/>
          <p:cNvSpPr/>
          <p:nvPr/>
        </p:nvSpPr>
        <p:spPr>
          <a:xfrm>
            <a:off x="10566932" y="26743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/>
          <p:cNvSpPr/>
          <p:nvPr/>
        </p:nvSpPr>
        <p:spPr>
          <a:xfrm>
            <a:off x="9932297" y="213103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/>
          <p:cNvSpPr/>
          <p:nvPr/>
        </p:nvSpPr>
        <p:spPr>
          <a:xfrm>
            <a:off x="10536920" y="307180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/>
          <p:cNvSpPr/>
          <p:nvPr/>
        </p:nvSpPr>
        <p:spPr>
          <a:xfrm>
            <a:off x="10979596" y="215963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/>
          <p:cNvSpPr/>
          <p:nvPr/>
        </p:nvSpPr>
        <p:spPr>
          <a:xfrm>
            <a:off x="11063915" y="270415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/>
          <p:cNvSpPr/>
          <p:nvPr/>
        </p:nvSpPr>
        <p:spPr>
          <a:xfrm>
            <a:off x="11094637" y="315600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/>
          <p:cNvSpPr/>
          <p:nvPr/>
        </p:nvSpPr>
        <p:spPr>
          <a:xfrm>
            <a:off x="11361738" y="23383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/>
          <p:cNvSpPr/>
          <p:nvPr/>
        </p:nvSpPr>
        <p:spPr>
          <a:xfrm>
            <a:off x="10346552" y="235527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Oval 54"/>
          <p:cNvSpPr/>
          <p:nvPr/>
        </p:nvSpPr>
        <p:spPr>
          <a:xfrm>
            <a:off x="10240836" y="335398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/>
          <p:cNvSpPr/>
          <p:nvPr/>
        </p:nvSpPr>
        <p:spPr>
          <a:xfrm>
            <a:off x="9672107" y="36712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8" name="Oval 57"/>
          <p:cNvSpPr/>
          <p:nvPr/>
        </p:nvSpPr>
        <p:spPr>
          <a:xfrm>
            <a:off x="10253778" y="39707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/>
          <p:cNvSpPr/>
          <p:nvPr/>
        </p:nvSpPr>
        <p:spPr>
          <a:xfrm>
            <a:off x="10223766" y="43681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/>
          <p:cNvSpPr/>
          <p:nvPr/>
        </p:nvSpPr>
        <p:spPr>
          <a:xfrm>
            <a:off x="10666442" y="345603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/>
          <p:cNvSpPr/>
          <p:nvPr/>
        </p:nvSpPr>
        <p:spPr>
          <a:xfrm>
            <a:off x="10750761" y="40005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/>
          <p:cNvSpPr/>
          <p:nvPr/>
        </p:nvSpPr>
        <p:spPr>
          <a:xfrm>
            <a:off x="10781483" y="445240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Oval 63"/>
          <p:cNvSpPr/>
          <p:nvPr/>
        </p:nvSpPr>
        <p:spPr>
          <a:xfrm>
            <a:off x="11048584" y="36347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5" name="Oval 64"/>
          <p:cNvSpPr/>
          <p:nvPr/>
        </p:nvSpPr>
        <p:spPr>
          <a:xfrm>
            <a:off x="10453639" y="372325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6" name="Oval 65"/>
          <p:cNvSpPr/>
          <p:nvPr/>
        </p:nvSpPr>
        <p:spPr>
          <a:xfrm>
            <a:off x="9987220" y="142301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Oval 66"/>
          <p:cNvSpPr/>
          <p:nvPr/>
        </p:nvSpPr>
        <p:spPr>
          <a:xfrm>
            <a:off x="11564720" y="30538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Oval 67"/>
          <p:cNvSpPr/>
          <p:nvPr/>
        </p:nvSpPr>
        <p:spPr>
          <a:xfrm>
            <a:off x="8715094" y="11430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Oval 68"/>
          <p:cNvSpPr/>
          <p:nvPr/>
        </p:nvSpPr>
        <p:spPr>
          <a:xfrm>
            <a:off x="7683338" y="18336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/>
          <p:cNvSpPr/>
          <p:nvPr/>
        </p:nvSpPr>
        <p:spPr>
          <a:xfrm>
            <a:off x="8219051" y="16936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Oval 70"/>
          <p:cNvSpPr/>
          <p:nvPr/>
        </p:nvSpPr>
        <p:spPr>
          <a:xfrm>
            <a:off x="8086552" y="22095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/>
          <p:cNvSpPr/>
          <p:nvPr/>
        </p:nvSpPr>
        <p:spPr>
          <a:xfrm>
            <a:off x="8728036" y="17597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/>
          <p:cNvSpPr/>
          <p:nvPr/>
        </p:nvSpPr>
        <p:spPr>
          <a:xfrm>
            <a:off x="8093401" y="12164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/>
          <p:cNvSpPr/>
          <p:nvPr/>
        </p:nvSpPr>
        <p:spPr>
          <a:xfrm>
            <a:off x="8698024" y="21572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Oval 74"/>
          <p:cNvSpPr/>
          <p:nvPr/>
        </p:nvSpPr>
        <p:spPr>
          <a:xfrm>
            <a:off x="9140700" y="12450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Oval 75"/>
          <p:cNvSpPr/>
          <p:nvPr/>
        </p:nvSpPr>
        <p:spPr>
          <a:xfrm>
            <a:off x="9225019" y="17895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Oval 76"/>
          <p:cNvSpPr/>
          <p:nvPr/>
        </p:nvSpPr>
        <p:spPr>
          <a:xfrm>
            <a:off x="9522842" y="14237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8" name="Oval 77"/>
          <p:cNvSpPr/>
          <p:nvPr/>
        </p:nvSpPr>
        <p:spPr>
          <a:xfrm>
            <a:off x="8507656" y="14406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9" name="Oval 78"/>
          <p:cNvSpPr/>
          <p:nvPr/>
        </p:nvSpPr>
        <p:spPr>
          <a:xfrm>
            <a:off x="9139594" y="21746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0" name="Oval 79"/>
          <p:cNvSpPr/>
          <p:nvPr/>
        </p:nvSpPr>
        <p:spPr>
          <a:xfrm>
            <a:off x="9533247" y="20776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1" name="Oval 80"/>
          <p:cNvSpPr/>
          <p:nvPr/>
        </p:nvSpPr>
        <p:spPr>
          <a:xfrm>
            <a:off x="9078972" y="25787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Oval 81"/>
          <p:cNvSpPr/>
          <p:nvPr/>
        </p:nvSpPr>
        <p:spPr>
          <a:xfrm>
            <a:off x="9679196" y="239940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3" name="Oval 82"/>
          <p:cNvSpPr/>
          <p:nvPr/>
        </p:nvSpPr>
        <p:spPr>
          <a:xfrm>
            <a:off x="9224921" y="290048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Oval 83"/>
          <p:cNvSpPr/>
          <p:nvPr/>
        </p:nvSpPr>
        <p:spPr>
          <a:xfrm>
            <a:off x="9263101" y="4000895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TextBox 84"/>
          <p:cNvSpPr txBox="1"/>
          <p:nvPr/>
        </p:nvSpPr>
        <p:spPr>
          <a:xfrm>
            <a:off x="9226047" y="3926838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?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0525035" y="1664718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40 BLUE POINTS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8437953" y="4927596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20 RED POINTS</a:t>
            </a:r>
          </a:p>
        </p:txBody>
      </p:sp>
      <p:sp>
        <p:nvSpPr>
          <p:cNvPr id="88" name="Oval 87"/>
          <p:cNvSpPr/>
          <p:nvPr/>
        </p:nvSpPr>
        <p:spPr>
          <a:xfrm>
            <a:off x="8690212" y="3298908"/>
            <a:ext cx="1467099" cy="14615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TextBox 89"/>
          <p:cNvSpPr txBox="1"/>
          <p:nvPr/>
        </p:nvSpPr>
        <p:spPr>
          <a:xfrm>
            <a:off x="10455987" y="1388574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CLASS 1: RETIRE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8106687" y="4697368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dirty="0"/>
              <a:t>CLASS 0: NO RETIRE</a:t>
            </a:r>
          </a:p>
        </p:txBody>
      </p:sp>
    </p:spTree>
    <p:extLst>
      <p:ext uri="{BB962C8B-B14F-4D97-AF65-F5344CB8AC3E}">
        <p14:creationId xmlns:p14="http://schemas.microsoft.com/office/powerpoint/2010/main" val="4063991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4581698" cy="2676027"/>
            <a:chOff x="544022" y="1501647"/>
            <a:chExt cx="458169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38992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CODE DEMO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973688" cy="231596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41510" y="483158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79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730742" y="276483"/>
            <a:ext cx="762321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NAÏVE BAYES: WHY NAÏVE?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86416" y="1042020"/>
            <a:ext cx="5733508" cy="4333270"/>
          </a:xfrm>
        </p:spPr>
        <p:txBody>
          <a:bodyPr>
            <a:normAutofit fontScale="92500"/>
          </a:bodyPr>
          <a:lstStyle/>
          <a:p>
            <a:r>
              <a:rPr lang="en-CA" sz="2000" dirty="0">
                <a:latin typeface="Montserrat" panose="00000500000000000000" pitchFamily="2" charset="0"/>
              </a:rPr>
              <a:t>It is called naive because it assumes that the presence of a certain feature in a class is independent of the presence of other features. </a:t>
            </a:r>
          </a:p>
          <a:p>
            <a:r>
              <a:rPr lang="en-CA" sz="2000" dirty="0">
                <a:latin typeface="Montserrat" panose="00000500000000000000" pitchFamily="2" charset="0"/>
              </a:rPr>
              <a:t>EXAMPLE #1: Age/savings, the assumption is not necessarily true since age and savings might be dependant on each others</a:t>
            </a:r>
          </a:p>
          <a:p>
            <a:r>
              <a:rPr lang="en-CA" sz="2000" dirty="0">
                <a:latin typeface="Montserrat" panose="00000500000000000000" pitchFamily="2" charset="0"/>
              </a:rPr>
              <a:t>EXAMPLE #2: fruit can be classified as watermelon if its color is green, tastes sweet, and round.</a:t>
            </a:r>
          </a:p>
          <a:p>
            <a:r>
              <a:rPr lang="en-CA" sz="2000" dirty="0">
                <a:latin typeface="Montserrat" panose="00000500000000000000" pitchFamily="2" charset="0"/>
              </a:rPr>
              <a:t>These features might be dependant on each others, however, we assume they are all independent and that’s why its ‘Naive’!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7047766" y="5774042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 flipV="1">
            <a:off x="7028653" y="2120156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7569112" y="457195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5" name="Oval 64"/>
          <p:cNvSpPr/>
          <p:nvPr/>
        </p:nvSpPr>
        <p:spPr>
          <a:xfrm>
            <a:off x="8050804" y="426895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6" name="Oval 65"/>
          <p:cNvSpPr/>
          <p:nvPr/>
        </p:nvSpPr>
        <p:spPr>
          <a:xfrm>
            <a:off x="8936377" y="471841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Oval 66"/>
          <p:cNvSpPr/>
          <p:nvPr/>
        </p:nvSpPr>
        <p:spPr>
          <a:xfrm>
            <a:off x="7427012" y="391487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Oval 67"/>
          <p:cNvSpPr/>
          <p:nvPr/>
        </p:nvSpPr>
        <p:spPr>
          <a:xfrm>
            <a:off x="7993128" y="3817745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Oval 68"/>
          <p:cNvSpPr/>
          <p:nvPr/>
        </p:nvSpPr>
        <p:spPr>
          <a:xfrm>
            <a:off x="9051959" y="396249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/>
          <p:cNvSpPr/>
          <p:nvPr/>
        </p:nvSpPr>
        <p:spPr>
          <a:xfrm>
            <a:off x="7828592" y="494945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TextBox 70"/>
          <p:cNvSpPr txBox="1"/>
          <p:nvPr/>
        </p:nvSpPr>
        <p:spPr>
          <a:xfrm>
            <a:off x="8273913" y="5839724"/>
            <a:ext cx="374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/>
              <a:t>FEATURE #1: AGE</a:t>
            </a:r>
          </a:p>
        </p:txBody>
      </p:sp>
      <p:sp>
        <p:nvSpPr>
          <p:cNvPr id="72" name="TextBox 71"/>
          <p:cNvSpPr txBox="1"/>
          <p:nvPr/>
        </p:nvSpPr>
        <p:spPr>
          <a:xfrm rot="16200000">
            <a:off x="5185699" y="2824149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/>
              <a:t>FEATURE #2: SAVINGS</a:t>
            </a:r>
          </a:p>
        </p:txBody>
      </p:sp>
      <p:sp>
        <p:nvSpPr>
          <p:cNvPr id="73" name="Oval 72"/>
          <p:cNvSpPr/>
          <p:nvPr/>
        </p:nvSpPr>
        <p:spPr>
          <a:xfrm>
            <a:off x="8195941" y="323191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/>
          <p:cNvSpPr/>
          <p:nvPr/>
        </p:nvSpPr>
        <p:spPr>
          <a:xfrm>
            <a:off x="8712983" y="32799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Oval 74"/>
          <p:cNvSpPr/>
          <p:nvPr/>
        </p:nvSpPr>
        <p:spPr>
          <a:xfrm>
            <a:off x="8560322" y="375572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Oval 75"/>
          <p:cNvSpPr/>
          <p:nvPr/>
        </p:nvSpPr>
        <p:spPr>
          <a:xfrm>
            <a:off x="7712796" y="353202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Oval 76"/>
          <p:cNvSpPr/>
          <p:nvPr/>
        </p:nvSpPr>
        <p:spPr>
          <a:xfrm>
            <a:off x="8732337" y="4262609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8" name="Oval 77"/>
          <p:cNvSpPr/>
          <p:nvPr/>
        </p:nvSpPr>
        <p:spPr>
          <a:xfrm>
            <a:off x="8211859" y="474942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9" name="Oval 78"/>
          <p:cNvSpPr/>
          <p:nvPr/>
        </p:nvSpPr>
        <p:spPr>
          <a:xfrm>
            <a:off x="7173630" y="469454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0" name="Oval 79"/>
          <p:cNvSpPr/>
          <p:nvPr/>
        </p:nvSpPr>
        <p:spPr>
          <a:xfrm>
            <a:off x="7092911" y="411255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1" name="Oval 80"/>
          <p:cNvSpPr/>
          <p:nvPr/>
        </p:nvSpPr>
        <p:spPr>
          <a:xfrm>
            <a:off x="10112808" y="214498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Oval 81"/>
          <p:cNvSpPr/>
          <p:nvPr/>
        </p:nvSpPr>
        <p:spPr>
          <a:xfrm>
            <a:off x="9506233" y="218566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3" name="Oval 82"/>
          <p:cNvSpPr/>
          <p:nvPr/>
        </p:nvSpPr>
        <p:spPr>
          <a:xfrm>
            <a:off x="10457151" y="247365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Oval 83"/>
          <p:cNvSpPr/>
          <p:nvPr/>
        </p:nvSpPr>
        <p:spPr>
          <a:xfrm>
            <a:off x="9425395" y="31643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Oval 84"/>
          <p:cNvSpPr/>
          <p:nvPr/>
        </p:nvSpPr>
        <p:spPr>
          <a:xfrm>
            <a:off x="9961108" y="30242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6" name="Oval 85"/>
          <p:cNvSpPr/>
          <p:nvPr/>
        </p:nvSpPr>
        <p:spPr>
          <a:xfrm>
            <a:off x="9828609" y="35401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7" name="Oval 86"/>
          <p:cNvSpPr/>
          <p:nvPr/>
        </p:nvSpPr>
        <p:spPr>
          <a:xfrm>
            <a:off x="10470093" y="309039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Oval 87"/>
          <p:cNvSpPr/>
          <p:nvPr/>
        </p:nvSpPr>
        <p:spPr>
          <a:xfrm>
            <a:off x="9835458" y="254710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Oval 88"/>
          <p:cNvSpPr/>
          <p:nvPr/>
        </p:nvSpPr>
        <p:spPr>
          <a:xfrm>
            <a:off x="10440081" y="348787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Oval 89"/>
          <p:cNvSpPr/>
          <p:nvPr/>
        </p:nvSpPr>
        <p:spPr>
          <a:xfrm>
            <a:off x="10882757" y="257570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Oval 90"/>
          <p:cNvSpPr/>
          <p:nvPr/>
        </p:nvSpPr>
        <p:spPr>
          <a:xfrm>
            <a:off x="10967076" y="312022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Oval 91"/>
          <p:cNvSpPr/>
          <p:nvPr/>
        </p:nvSpPr>
        <p:spPr>
          <a:xfrm>
            <a:off x="10997798" y="357207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Oval 92"/>
          <p:cNvSpPr/>
          <p:nvPr/>
        </p:nvSpPr>
        <p:spPr>
          <a:xfrm>
            <a:off x="11264899" y="275443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Oval 93"/>
          <p:cNvSpPr/>
          <p:nvPr/>
        </p:nvSpPr>
        <p:spPr>
          <a:xfrm>
            <a:off x="10249713" y="277134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Oval 94"/>
          <p:cNvSpPr/>
          <p:nvPr/>
        </p:nvSpPr>
        <p:spPr>
          <a:xfrm>
            <a:off x="10143997" y="377005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Oval 95"/>
          <p:cNvSpPr/>
          <p:nvPr/>
        </p:nvSpPr>
        <p:spPr>
          <a:xfrm>
            <a:off x="9575268" y="408732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7" name="Oval 96"/>
          <p:cNvSpPr/>
          <p:nvPr/>
        </p:nvSpPr>
        <p:spPr>
          <a:xfrm>
            <a:off x="10156939" y="438678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8" name="Oval 97"/>
          <p:cNvSpPr/>
          <p:nvPr/>
        </p:nvSpPr>
        <p:spPr>
          <a:xfrm>
            <a:off x="10126927" y="478426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Oval 98"/>
          <p:cNvSpPr/>
          <p:nvPr/>
        </p:nvSpPr>
        <p:spPr>
          <a:xfrm>
            <a:off x="10569603" y="38721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Oval 99"/>
          <p:cNvSpPr/>
          <p:nvPr/>
        </p:nvSpPr>
        <p:spPr>
          <a:xfrm>
            <a:off x="10653922" y="441662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Oval 100"/>
          <p:cNvSpPr/>
          <p:nvPr/>
        </p:nvSpPr>
        <p:spPr>
          <a:xfrm>
            <a:off x="10684644" y="48684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Oval 101"/>
          <p:cNvSpPr/>
          <p:nvPr/>
        </p:nvSpPr>
        <p:spPr>
          <a:xfrm>
            <a:off x="10951745" y="405082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3" name="Oval 102"/>
          <p:cNvSpPr/>
          <p:nvPr/>
        </p:nvSpPr>
        <p:spPr>
          <a:xfrm>
            <a:off x="10356800" y="413932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4" name="Oval 103"/>
          <p:cNvSpPr/>
          <p:nvPr/>
        </p:nvSpPr>
        <p:spPr>
          <a:xfrm>
            <a:off x="9890381" y="18390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5" name="Oval 104"/>
          <p:cNvSpPr/>
          <p:nvPr/>
        </p:nvSpPr>
        <p:spPr>
          <a:xfrm>
            <a:off x="11467881" y="346993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6" name="Oval 105"/>
          <p:cNvSpPr/>
          <p:nvPr/>
        </p:nvSpPr>
        <p:spPr>
          <a:xfrm>
            <a:off x="8618255" y="155906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Oval 106"/>
          <p:cNvSpPr/>
          <p:nvPr/>
        </p:nvSpPr>
        <p:spPr>
          <a:xfrm>
            <a:off x="7586499" y="22497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8" name="Oval 107"/>
          <p:cNvSpPr/>
          <p:nvPr/>
        </p:nvSpPr>
        <p:spPr>
          <a:xfrm>
            <a:off x="8122212" y="210967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9" name="Oval 108"/>
          <p:cNvSpPr/>
          <p:nvPr/>
        </p:nvSpPr>
        <p:spPr>
          <a:xfrm>
            <a:off x="7989713" y="262561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0" name="Oval 109"/>
          <p:cNvSpPr/>
          <p:nvPr/>
        </p:nvSpPr>
        <p:spPr>
          <a:xfrm>
            <a:off x="8631197" y="217580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1" name="Oval 110"/>
          <p:cNvSpPr/>
          <p:nvPr/>
        </p:nvSpPr>
        <p:spPr>
          <a:xfrm>
            <a:off x="7996562" y="163251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2" name="Oval 111"/>
          <p:cNvSpPr/>
          <p:nvPr/>
        </p:nvSpPr>
        <p:spPr>
          <a:xfrm>
            <a:off x="8601185" y="257328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3" name="Oval 112"/>
          <p:cNvSpPr/>
          <p:nvPr/>
        </p:nvSpPr>
        <p:spPr>
          <a:xfrm>
            <a:off x="9043861" y="166111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4" name="Oval 113"/>
          <p:cNvSpPr/>
          <p:nvPr/>
        </p:nvSpPr>
        <p:spPr>
          <a:xfrm>
            <a:off x="9128180" y="220564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5" name="Oval 114"/>
          <p:cNvSpPr/>
          <p:nvPr/>
        </p:nvSpPr>
        <p:spPr>
          <a:xfrm>
            <a:off x="9426003" y="183984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6" name="Oval 115"/>
          <p:cNvSpPr/>
          <p:nvPr/>
        </p:nvSpPr>
        <p:spPr>
          <a:xfrm>
            <a:off x="8410817" y="18567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7" name="Oval 116"/>
          <p:cNvSpPr/>
          <p:nvPr/>
        </p:nvSpPr>
        <p:spPr>
          <a:xfrm>
            <a:off x="9042755" y="25907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8" name="Oval 117"/>
          <p:cNvSpPr/>
          <p:nvPr/>
        </p:nvSpPr>
        <p:spPr>
          <a:xfrm>
            <a:off x="9436408" y="24937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9" name="Oval 118"/>
          <p:cNvSpPr/>
          <p:nvPr/>
        </p:nvSpPr>
        <p:spPr>
          <a:xfrm>
            <a:off x="8982133" y="29947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0" name="Oval 119"/>
          <p:cNvSpPr/>
          <p:nvPr/>
        </p:nvSpPr>
        <p:spPr>
          <a:xfrm>
            <a:off x="9582357" y="281547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1" name="Oval 120"/>
          <p:cNvSpPr/>
          <p:nvPr/>
        </p:nvSpPr>
        <p:spPr>
          <a:xfrm>
            <a:off x="9128082" y="331655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2" name="Oval 121"/>
          <p:cNvSpPr/>
          <p:nvPr/>
        </p:nvSpPr>
        <p:spPr>
          <a:xfrm>
            <a:off x="9166262" y="4416964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3" name="TextBox 122"/>
          <p:cNvSpPr txBox="1"/>
          <p:nvPr/>
        </p:nvSpPr>
        <p:spPr>
          <a:xfrm>
            <a:off x="9129208" y="4342907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?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7707645" y="1214404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40 BLUE POINTS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7302817" y="5394339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20 RED POINTS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7717876" y="877962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CLASS 1: RETIRE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7054389" y="5187860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CLASS 0: NO RETIRE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336158" y="4694546"/>
            <a:ext cx="0" cy="1079496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3" idx="1"/>
          </p:cNvCxnSpPr>
          <p:nvPr/>
        </p:nvCxnSpPr>
        <p:spPr>
          <a:xfrm flipH="1" flipV="1">
            <a:off x="7054389" y="4568353"/>
            <a:ext cx="2074819" cy="5387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5945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897418" cy="2429400"/>
            <a:chOff x="544022" y="1501647"/>
            <a:chExt cx="5897418" cy="24294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89741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PRACTICE OPPORTUNITY 5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779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33400" y="381000"/>
            <a:ext cx="9525000" cy="99417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NAÏVE BAYES: QUIZ/CALCULATE THE PROBABILTY OT NON-RETIRING (RED CLASS)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164708" y="2057400"/>
                <a:ext cx="316125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sz="28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CA" sz="2800" dirty="0"/>
                  <a:t>?</a:t>
                </a: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708" y="2057400"/>
                <a:ext cx="3161250" cy="523220"/>
              </a:xfrm>
              <a:prstGeom prst="rect">
                <a:avLst/>
              </a:prstGeom>
              <a:blipFill rotWithShape="0">
                <a:blip r:embed="rId2"/>
                <a:stretch>
                  <a:fillRect t="-11765" r="-2890" b="-3294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7028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18151" y="304238"/>
            <a:ext cx="7623216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</a:rPr>
              <a:t>NAÏVE BAYES: </a:t>
            </a:r>
            <a:r>
              <a:rPr lang="en-CA" sz="3200" dirty="0">
                <a:solidFill>
                  <a:srgbClr val="FF0000"/>
                </a:solidFill>
                <a:latin typeface="Calibri Light" panose="020F0302020204030204"/>
              </a:rPr>
              <a:t>QUIZ/CALCULATE THE PROBABILTY OT NON-RETIRING (RED CLASS)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/>
              <p:cNvSpPr/>
              <p:nvPr/>
            </p:nvSpPr>
            <p:spPr>
              <a:xfrm>
                <a:off x="-573403" y="2049939"/>
                <a:ext cx="8685192" cy="744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𝑁𝑜</m:t>
                          </m:r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</m:e>
                      </m:d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sz="20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CA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CA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</a:rPr>
                                <m:t>𝑁𝑜</m:t>
                              </m:r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CA" sz="2000" i="1">
                                  <a:latin typeface="Cambria Math" panose="02040503050406030204" pitchFamily="18" charset="0"/>
                                </a:rPr>
                                <m:t>𝑅𝑒𝑡𝑖𝑟𝑒</m:t>
                              </m:r>
                            </m:e>
                          </m:d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𝑁𝑜</m:t>
                          </m:r>
                          <m:r>
                            <a:rPr lang="en-CA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𝑅𝑒𝑡𝑖𝑟𝑒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CA" sz="20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CA" sz="2000" dirty="0"/>
                            <m:t> </m:t>
                          </m:r>
                        </m:den>
                      </m:f>
                    </m:oMath>
                  </m:oMathPara>
                </a14:m>
                <a:endParaRPr lang="en-CA" sz="2000" dirty="0"/>
              </a:p>
            </p:txBody>
          </p:sp>
        </mc:Choice>
        <mc:Fallback xmlns="">
          <p:sp>
            <p:nvSpPr>
              <p:cNvPr id="57" name="Rectangle 5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73403" y="2049939"/>
                <a:ext cx="8685192" cy="7442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622284" y="5050195"/>
                <a:ext cx="5984358" cy="9440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sz="24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sz="24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sz="24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20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60</m:t>
                            </m:r>
                          </m:den>
                        </m:f>
                        <m:r>
                          <a:rPr lang="en-CA" sz="2400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20</m:t>
                            </m:r>
                          </m:den>
                        </m:f>
                      </m:num>
                      <m:den>
                        <m:f>
                          <m:f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CA" sz="2400" b="0" i="0" smtClean="0">
                                <a:latin typeface="Cambria Math" panose="02040503050406030204" pitchFamily="18" charset="0"/>
                              </a:rPr>
                              <m:t>60</m:t>
                            </m:r>
                          </m:den>
                        </m:f>
                      </m:den>
                    </m:f>
                    <m:r>
                      <a:rPr lang="en-CA" sz="24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3/60</m:t>
                        </m:r>
                      </m:num>
                      <m:den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4/60</m:t>
                        </m:r>
                      </m:den>
                    </m:f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=0.75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84" y="5050195"/>
                <a:ext cx="5984358" cy="94404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/>
              <p:cNvSpPr/>
              <p:nvPr/>
            </p:nvSpPr>
            <p:spPr>
              <a:xfrm>
                <a:off x="609600" y="3946693"/>
                <a:ext cx="6267165" cy="5311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smilar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observations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for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No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retiring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#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𝑛𝑜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𝑟𝑒𝑡𝑖𝑟𝑖𝑛𝑔</m:t>
                        </m:r>
                      </m:den>
                    </m:f>
                    <m:r>
                      <a:rPr lang="en-CA" b="0" i="0" smtClean="0">
                        <a:latin typeface="Cambria Math" panose="02040503050406030204" pitchFamily="18" charset="0"/>
                      </a:rPr>
                      <m:t>=3/20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59" name="Rectangle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3946693"/>
                <a:ext cx="6267165" cy="531171"/>
              </a:xfrm>
              <a:prstGeom prst="rect">
                <a:avLst/>
              </a:prstGeom>
              <a:blipFill rotWithShape="0">
                <a:blip r:embed="rId6"/>
                <a:stretch>
                  <a:fillRect l="-584" b="-568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urved Connector 5"/>
          <p:cNvCxnSpPr/>
          <p:nvPr/>
        </p:nvCxnSpPr>
        <p:spPr>
          <a:xfrm flipV="1">
            <a:off x="4992761" y="1341786"/>
            <a:ext cx="1600200" cy="666467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4918148" y="2819400"/>
            <a:ext cx="449057" cy="416409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0800000">
            <a:off x="2388010" y="1721116"/>
            <a:ext cx="924968" cy="258696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609601" y="3429000"/>
                <a:ext cx="6275216" cy="5437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𝑁𝑜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𝑅𝑒𝑡𝑖𝑟𝑒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en-CA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No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Retiring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Total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points</m:t>
                        </m:r>
                      </m:den>
                    </m:f>
                    <m:r>
                      <a:rPr lang="en-CA" b="0" i="0" smtClean="0">
                        <a:latin typeface="Cambria Math" panose="02040503050406030204" pitchFamily="18" charset="0"/>
                      </a:rPr>
                      <m:t>=20/60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1" y="3429000"/>
                <a:ext cx="6275216" cy="543739"/>
              </a:xfrm>
              <a:prstGeom prst="rect">
                <a:avLst/>
              </a:prstGeom>
              <a:blipFill rotWithShape="0">
                <a:blip r:embed="rId7"/>
                <a:stretch>
                  <a:fillRect l="-583" b="-337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622284" y="4510202"/>
                <a:ext cx="4938592" cy="4996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CA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Similar</m:t>
                        </m:r>
                        <m:r>
                          <a:rPr lang="en-CA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observations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#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𝑃𝑜𝑖𝑛𝑡𝑠</m:t>
                        </m:r>
                      </m:den>
                    </m:f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0" smtClean="0">
                        <a:latin typeface="Cambria Math" panose="02040503050406030204" pitchFamily="18" charset="0"/>
                      </a:rPr>
                      <m:t>4/60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284" y="4510202"/>
                <a:ext cx="4938592" cy="499624"/>
              </a:xfrm>
              <a:prstGeom prst="rect">
                <a:avLst/>
              </a:prstGeom>
              <a:blipFill rotWithShape="0">
                <a:blip r:embed="rId8"/>
                <a:stretch>
                  <a:fillRect l="-741" b="-243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3785829" y="1300368"/>
            <a:ext cx="20922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PRIOR PROBABILITY OF NO RETIRING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53106" y="1516568"/>
            <a:ext cx="2092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LIKELIHOOD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086156" y="3248402"/>
            <a:ext cx="2463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MARGINAL LIKELIHOOD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144605" y="5357973"/>
            <a:ext cx="4818795" cy="34959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7125492" y="1704087"/>
            <a:ext cx="19114" cy="3688845"/>
          </a:xfrm>
          <a:prstGeom prst="straightConnector1">
            <a:avLst/>
          </a:prstGeom>
          <a:ln w="57150">
            <a:solidFill>
              <a:srgbClr val="1243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665951" y="41558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/>
          <p:cNvSpPr/>
          <p:nvPr/>
        </p:nvSpPr>
        <p:spPr>
          <a:xfrm>
            <a:off x="8147643" y="3852888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/>
          <p:cNvSpPr/>
          <p:nvPr/>
        </p:nvSpPr>
        <p:spPr>
          <a:xfrm>
            <a:off x="9033216" y="430234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/>
          <p:cNvSpPr/>
          <p:nvPr/>
        </p:nvSpPr>
        <p:spPr>
          <a:xfrm>
            <a:off x="7523851" y="3498803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/>
          <p:cNvSpPr/>
          <p:nvPr/>
        </p:nvSpPr>
        <p:spPr>
          <a:xfrm>
            <a:off x="8089967" y="3401676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/>
          <p:cNvSpPr/>
          <p:nvPr/>
        </p:nvSpPr>
        <p:spPr>
          <a:xfrm>
            <a:off x="9148798" y="354642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/>
          <p:cNvSpPr/>
          <p:nvPr/>
        </p:nvSpPr>
        <p:spPr>
          <a:xfrm>
            <a:off x="7925431" y="453338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TextBox 30"/>
          <p:cNvSpPr txBox="1"/>
          <p:nvPr/>
        </p:nvSpPr>
        <p:spPr>
          <a:xfrm>
            <a:off x="8919448" y="5361042"/>
            <a:ext cx="244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#1: AGE</a:t>
            </a:r>
          </a:p>
        </p:txBody>
      </p:sp>
      <p:sp>
        <p:nvSpPr>
          <p:cNvPr id="32" name="TextBox 31"/>
          <p:cNvSpPr txBox="1"/>
          <p:nvPr/>
        </p:nvSpPr>
        <p:spPr>
          <a:xfrm rot="16200000">
            <a:off x="5336778" y="3443833"/>
            <a:ext cx="3032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FEATURE #2: SAVINGS</a:t>
            </a:r>
          </a:p>
        </p:txBody>
      </p:sp>
      <p:sp>
        <p:nvSpPr>
          <p:cNvPr id="33" name="Oval 32"/>
          <p:cNvSpPr/>
          <p:nvPr/>
        </p:nvSpPr>
        <p:spPr>
          <a:xfrm>
            <a:off x="8292780" y="281584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/>
          <p:cNvSpPr/>
          <p:nvPr/>
        </p:nvSpPr>
        <p:spPr>
          <a:xfrm>
            <a:off x="8809822" y="2863882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/>
          <p:cNvSpPr/>
          <p:nvPr/>
        </p:nvSpPr>
        <p:spPr>
          <a:xfrm>
            <a:off x="8657161" y="333965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/>
          <p:cNvSpPr/>
          <p:nvPr/>
        </p:nvSpPr>
        <p:spPr>
          <a:xfrm>
            <a:off x="7809635" y="311596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/>
          <p:cNvSpPr/>
          <p:nvPr/>
        </p:nvSpPr>
        <p:spPr>
          <a:xfrm>
            <a:off x="8829176" y="3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/>
          <p:cNvSpPr/>
          <p:nvPr/>
        </p:nvSpPr>
        <p:spPr>
          <a:xfrm>
            <a:off x="7451354" y="4846540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/>
          <p:cNvSpPr/>
          <p:nvPr/>
        </p:nvSpPr>
        <p:spPr>
          <a:xfrm>
            <a:off x="7270469" y="4278477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/>
          <p:cNvSpPr/>
          <p:nvPr/>
        </p:nvSpPr>
        <p:spPr>
          <a:xfrm>
            <a:off x="7189750" y="3696481"/>
            <a:ext cx="284199" cy="3001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/>
          <p:cNvSpPr/>
          <p:nvPr/>
        </p:nvSpPr>
        <p:spPr>
          <a:xfrm>
            <a:off x="10209647" y="172891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/>
          <p:cNvSpPr/>
          <p:nvPr/>
        </p:nvSpPr>
        <p:spPr>
          <a:xfrm>
            <a:off x="9603072" y="176959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/>
          <p:cNvSpPr/>
          <p:nvPr/>
        </p:nvSpPr>
        <p:spPr>
          <a:xfrm>
            <a:off x="10553990" y="205758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/>
          <p:cNvSpPr/>
          <p:nvPr/>
        </p:nvSpPr>
        <p:spPr>
          <a:xfrm>
            <a:off x="9522234" y="27482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/>
          <p:cNvSpPr/>
          <p:nvPr/>
        </p:nvSpPr>
        <p:spPr>
          <a:xfrm>
            <a:off x="10057947" y="26081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/>
          <p:cNvSpPr/>
          <p:nvPr/>
        </p:nvSpPr>
        <p:spPr>
          <a:xfrm>
            <a:off x="9925448" y="31241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/>
          <p:cNvSpPr/>
          <p:nvPr/>
        </p:nvSpPr>
        <p:spPr>
          <a:xfrm>
            <a:off x="10566932" y="267432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/>
          <p:cNvSpPr/>
          <p:nvPr/>
        </p:nvSpPr>
        <p:spPr>
          <a:xfrm>
            <a:off x="9932297" y="213103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/>
          <p:cNvSpPr/>
          <p:nvPr/>
        </p:nvSpPr>
        <p:spPr>
          <a:xfrm>
            <a:off x="10536920" y="307180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/>
          <p:cNvSpPr/>
          <p:nvPr/>
        </p:nvSpPr>
        <p:spPr>
          <a:xfrm>
            <a:off x="10979596" y="215963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/>
          <p:cNvSpPr/>
          <p:nvPr/>
        </p:nvSpPr>
        <p:spPr>
          <a:xfrm>
            <a:off x="11063915" y="270415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/>
          <p:cNvSpPr/>
          <p:nvPr/>
        </p:nvSpPr>
        <p:spPr>
          <a:xfrm>
            <a:off x="11094637" y="315600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/>
          <p:cNvSpPr/>
          <p:nvPr/>
        </p:nvSpPr>
        <p:spPr>
          <a:xfrm>
            <a:off x="11361738" y="23383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/>
          <p:cNvSpPr/>
          <p:nvPr/>
        </p:nvSpPr>
        <p:spPr>
          <a:xfrm>
            <a:off x="10346552" y="235527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Oval 54"/>
          <p:cNvSpPr/>
          <p:nvPr/>
        </p:nvSpPr>
        <p:spPr>
          <a:xfrm>
            <a:off x="10240836" y="335398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/>
          <p:cNvSpPr/>
          <p:nvPr/>
        </p:nvSpPr>
        <p:spPr>
          <a:xfrm>
            <a:off x="9672107" y="36712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8" name="Oval 57"/>
          <p:cNvSpPr/>
          <p:nvPr/>
        </p:nvSpPr>
        <p:spPr>
          <a:xfrm>
            <a:off x="10253778" y="3970717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/>
          <p:cNvSpPr/>
          <p:nvPr/>
        </p:nvSpPr>
        <p:spPr>
          <a:xfrm>
            <a:off x="10223766" y="436819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/>
          <p:cNvSpPr/>
          <p:nvPr/>
        </p:nvSpPr>
        <p:spPr>
          <a:xfrm>
            <a:off x="10666442" y="345603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/>
          <p:cNvSpPr/>
          <p:nvPr/>
        </p:nvSpPr>
        <p:spPr>
          <a:xfrm>
            <a:off x="10750761" y="400055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/>
          <p:cNvSpPr/>
          <p:nvPr/>
        </p:nvSpPr>
        <p:spPr>
          <a:xfrm>
            <a:off x="10781483" y="445240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Oval 63"/>
          <p:cNvSpPr/>
          <p:nvPr/>
        </p:nvSpPr>
        <p:spPr>
          <a:xfrm>
            <a:off x="11048584" y="363475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5" name="Oval 64"/>
          <p:cNvSpPr/>
          <p:nvPr/>
        </p:nvSpPr>
        <p:spPr>
          <a:xfrm>
            <a:off x="10453639" y="3723252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6" name="Oval 65"/>
          <p:cNvSpPr/>
          <p:nvPr/>
        </p:nvSpPr>
        <p:spPr>
          <a:xfrm>
            <a:off x="9987220" y="142301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Oval 66"/>
          <p:cNvSpPr/>
          <p:nvPr/>
        </p:nvSpPr>
        <p:spPr>
          <a:xfrm>
            <a:off x="11564720" y="3053864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Oval 67"/>
          <p:cNvSpPr/>
          <p:nvPr/>
        </p:nvSpPr>
        <p:spPr>
          <a:xfrm>
            <a:off x="8715094" y="114300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Oval 68"/>
          <p:cNvSpPr/>
          <p:nvPr/>
        </p:nvSpPr>
        <p:spPr>
          <a:xfrm>
            <a:off x="7683338" y="183366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/>
          <p:cNvSpPr/>
          <p:nvPr/>
        </p:nvSpPr>
        <p:spPr>
          <a:xfrm>
            <a:off x="8219051" y="1693603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Oval 70"/>
          <p:cNvSpPr/>
          <p:nvPr/>
        </p:nvSpPr>
        <p:spPr>
          <a:xfrm>
            <a:off x="8086552" y="220954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/>
          <p:cNvSpPr/>
          <p:nvPr/>
        </p:nvSpPr>
        <p:spPr>
          <a:xfrm>
            <a:off x="8728036" y="175973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/>
          <p:cNvSpPr/>
          <p:nvPr/>
        </p:nvSpPr>
        <p:spPr>
          <a:xfrm>
            <a:off x="8093401" y="1216450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/>
          <p:cNvSpPr/>
          <p:nvPr/>
        </p:nvSpPr>
        <p:spPr>
          <a:xfrm>
            <a:off x="8698024" y="215721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Oval 74"/>
          <p:cNvSpPr/>
          <p:nvPr/>
        </p:nvSpPr>
        <p:spPr>
          <a:xfrm>
            <a:off x="9140700" y="124504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Oval 75"/>
          <p:cNvSpPr/>
          <p:nvPr/>
        </p:nvSpPr>
        <p:spPr>
          <a:xfrm>
            <a:off x="9225019" y="178957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Oval 76"/>
          <p:cNvSpPr/>
          <p:nvPr/>
        </p:nvSpPr>
        <p:spPr>
          <a:xfrm>
            <a:off x="9522842" y="142377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8" name="Oval 77"/>
          <p:cNvSpPr/>
          <p:nvPr/>
        </p:nvSpPr>
        <p:spPr>
          <a:xfrm>
            <a:off x="8507656" y="144068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9" name="Oval 78"/>
          <p:cNvSpPr/>
          <p:nvPr/>
        </p:nvSpPr>
        <p:spPr>
          <a:xfrm>
            <a:off x="9139594" y="2174691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0" name="Oval 79"/>
          <p:cNvSpPr/>
          <p:nvPr/>
        </p:nvSpPr>
        <p:spPr>
          <a:xfrm>
            <a:off x="9533247" y="2077648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1" name="Oval 80"/>
          <p:cNvSpPr/>
          <p:nvPr/>
        </p:nvSpPr>
        <p:spPr>
          <a:xfrm>
            <a:off x="9078972" y="2578729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Oval 81"/>
          <p:cNvSpPr/>
          <p:nvPr/>
        </p:nvSpPr>
        <p:spPr>
          <a:xfrm>
            <a:off x="9679196" y="2399405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3" name="Oval 82"/>
          <p:cNvSpPr/>
          <p:nvPr/>
        </p:nvSpPr>
        <p:spPr>
          <a:xfrm>
            <a:off x="9224921" y="2900486"/>
            <a:ext cx="284199" cy="300118"/>
          </a:xfrm>
          <a:prstGeom prst="ellipse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Oval 83"/>
          <p:cNvSpPr/>
          <p:nvPr/>
        </p:nvSpPr>
        <p:spPr>
          <a:xfrm>
            <a:off x="9263101" y="4000895"/>
            <a:ext cx="284199" cy="30011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TextBox 84"/>
          <p:cNvSpPr txBox="1"/>
          <p:nvPr/>
        </p:nvSpPr>
        <p:spPr>
          <a:xfrm>
            <a:off x="9226047" y="3926838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?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0525035" y="1664718"/>
            <a:ext cx="17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40 BLUE POINTS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8437953" y="4927596"/>
            <a:ext cx="162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20 RED POINTS</a:t>
            </a:r>
          </a:p>
        </p:txBody>
      </p:sp>
      <p:sp>
        <p:nvSpPr>
          <p:cNvPr id="88" name="Oval 87"/>
          <p:cNvSpPr/>
          <p:nvPr/>
        </p:nvSpPr>
        <p:spPr>
          <a:xfrm>
            <a:off x="8690212" y="3298908"/>
            <a:ext cx="1467099" cy="14615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TextBox 89"/>
          <p:cNvSpPr txBox="1"/>
          <p:nvPr/>
        </p:nvSpPr>
        <p:spPr>
          <a:xfrm>
            <a:off x="10455987" y="1388574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CLASS 1: RETIRE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8106687" y="4697368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dirty="0"/>
              <a:t>CLASS 0: NO RETIRE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6722236" y="5766920"/>
                <a:ext cx="48531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1" i="1" smtClean="0">
                          <a:latin typeface="Cambria Math" panose="02040503050406030204" pitchFamily="18" charset="0"/>
                        </a:rPr>
                        <m:t>𝑵𝑶𝑻𝑬</m:t>
                      </m:r>
                      <m:r>
                        <a:rPr lang="en-CA" b="1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CA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endChr m:val="|"/>
                          <m:ctrlPr>
                            <a:rPr lang="en-CA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1" i="1" smtClean="0">
                              <a:latin typeface="Cambria Math" panose="02040503050406030204" pitchFamily="18" charset="0"/>
                            </a:rPr>
                            <m:t>𝑵𝒐𝒏</m:t>
                          </m:r>
                          <m:r>
                            <a:rPr lang="en-CA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1" i="1">
                              <a:latin typeface="Cambria Math" panose="02040503050406030204" pitchFamily="18" charset="0"/>
                            </a:rPr>
                            <m:t>𝑹𝒆𝒕𝒊𝒓𝒆</m:t>
                          </m:r>
                        </m:e>
                      </m:d>
                      <m:r>
                        <a:rPr lang="en-CA" b="1" i="1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CA" b="1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CA" b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𝟐𝟓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CA" b="1" i="0" smtClean="0">
                          <a:latin typeface="Cambria Math" panose="02040503050406030204" pitchFamily="18" charset="0"/>
                        </a:rPr>
                        <m:t>𝟕𝟓</m:t>
                      </m:r>
                    </m:oMath>
                  </m:oMathPara>
                </a14:m>
                <a:endParaRPr lang="en-CA" b="1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2236" y="5766920"/>
                <a:ext cx="4853123" cy="369332"/>
              </a:xfrm>
              <a:prstGeom prst="rect">
                <a:avLst/>
              </a:prstGeom>
              <a:blipFill rotWithShape="0"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81884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897418" cy="2429400"/>
            <a:chOff x="544022" y="1501647"/>
            <a:chExt cx="5897418" cy="24294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89741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CLASSIFICATION MODELS KPIs RECAP [SKIP IF FAMILIAR]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8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262083" y="218357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CLASSIFICATION MODEL KPIs</a:t>
            </a:r>
          </a:p>
        </p:txBody>
      </p:sp>
      <p:sp>
        <p:nvSpPr>
          <p:cNvPr id="50" name="Google Shape;121;p17"/>
          <p:cNvSpPr txBox="1"/>
          <p:nvPr/>
        </p:nvSpPr>
        <p:spPr>
          <a:xfrm>
            <a:off x="695325" y="741577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3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78050" y="1109723"/>
            <a:ext cx="602911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Classiﬁcation Accuracy = (TP+TN) / (TP + TN + FP + FN)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Misclassiﬁcation rate (Error Rate) = (FP + FN) / (TP + TN + FP + FN)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Precision = TP/Total TRUE Predictions = TP/ (TP+FP) (When model predicted TRUE class, how often was it right?)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Recall = TP/ Actual TRUE = TP/ (TP+FN) (when the class was actually TRUE, how often did the classiﬁer get it right?)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8E762CE-8F12-47BA-85A7-B58CEF80C571}"/>
              </a:ext>
            </a:extLst>
          </p:cNvPr>
          <p:cNvGraphicFramePr>
            <a:graphicFrameLocks noGrp="1"/>
          </p:cNvGraphicFramePr>
          <p:nvPr/>
        </p:nvGraphicFramePr>
        <p:xfrm>
          <a:off x="7614232" y="1250951"/>
          <a:ext cx="4145594" cy="352678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0727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27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60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07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773FCEDB-8FCE-4E95-AB38-867CFAFD1574}"/>
              </a:ext>
            </a:extLst>
          </p:cNvPr>
          <p:cNvSpPr/>
          <p:nvPr/>
        </p:nvSpPr>
        <p:spPr>
          <a:xfrm>
            <a:off x="6970363" y="1243825"/>
            <a:ext cx="424543" cy="3594163"/>
          </a:xfrm>
          <a:prstGeom prst="leftBrace">
            <a:avLst>
              <a:gd name="adj1" fmla="val 123718"/>
              <a:gd name="adj2" fmla="val 50000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03067D01-5B00-4DED-9338-50DCF8C2DD04}"/>
              </a:ext>
            </a:extLst>
          </p:cNvPr>
          <p:cNvSpPr/>
          <p:nvPr/>
        </p:nvSpPr>
        <p:spPr>
          <a:xfrm rot="5400000">
            <a:off x="9494960" y="-1152918"/>
            <a:ext cx="384139" cy="4012246"/>
          </a:xfrm>
          <a:prstGeom prst="leftBrace">
            <a:avLst>
              <a:gd name="adj1" fmla="val 123718"/>
              <a:gd name="adj2" fmla="val 50473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61E8B0-D862-4519-8E42-447E2D86B319}"/>
              </a:ext>
            </a:extLst>
          </p:cNvPr>
          <p:cNvSpPr txBox="1"/>
          <p:nvPr/>
        </p:nvSpPr>
        <p:spPr>
          <a:xfrm rot="16200000">
            <a:off x="5384222" y="2677293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PREDICTIONS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A1378-3056-43F5-97F6-0D9EFD730316}"/>
              </a:ext>
            </a:extLst>
          </p:cNvPr>
          <p:cNvSpPr txBox="1"/>
          <p:nvPr/>
        </p:nvSpPr>
        <p:spPr>
          <a:xfrm>
            <a:off x="8568774" y="43711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TRUE CLASS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7900C-CD6F-421E-AA75-BFE7DA05B247}"/>
              </a:ext>
            </a:extLst>
          </p:cNvPr>
          <p:cNvSpPr txBox="1"/>
          <p:nvPr/>
        </p:nvSpPr>
        <p:spPr>
          <a:xfrm>
            <a:off x="8011977" y="191278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Roboto"/>
              </a:rPr>
              <a:t>TRUE +</a:t>
            </a:r>
            <a:endParaRPr lang="en-CA" sz="2400" b="1" dirty="0">
              <a:solidFill>
                <a:srgbClr val="00B050"/>
              </a:solidFill>
              <a:latin typeface="Robot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E6D9B0-7D6E-4555-B0C6-4893DBAC7DE6}"/>
              </a:ext>
            </a:extLst>
          </p:cNvPr>
          <p:cNvSpPr txBox="1"/>
          <p:nvPr/>
        </p:nvSpPr>
        <p:spPr>
          <a:xfrm>
            <a:off x="10117696" y="3698648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Roboto"/>
              </a:rPr>
              <a:t>TRUE -</a:t>
            </a:r>
            <a:endParaRPr lang="en-CA" sz="2400" b="1" dirty="0">
              <a:solidFill>
                <a:srgbClr val="00B050"/>
              </a:solidFill>
              <a:latin typeface="Roboto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5749FD-FFEE-424E-9B42-1F4F221D1554}"/>
              </a:ext>
            </a:extLst>
          </p:cNvPr>
          <p:cNvSpPr txBox="1"/>
          <p:nvPr/>
        </p:nvSpPr>
        <p:spPr>
          <a:xfrm>
            <a:off x="7214647" y="1851827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+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E023B1-2183-42BF-8313-4F1136F02919}"/>
              </a:ext>
            </a:extLst>
          </p:cNvPr>
          <p:cNvSpPr txBox="1"/>
          <p:nvPr/>
        </p:nvSpPr>
        <p:spPr>
          <a:xfrm>
            <a:off x="7231404" y="4012238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4330D3-B3EB-4E72-9E5D-FC2D49148135}"/>
              </a:ext>
            </a:extLst>
          </p:cNvPr>
          <p:cNvSpPr txBox="1"/>
          <p:nvPr/>
        </p:nvSpPr>
        <p:spPr>
          <a:xfrm>
            <a:off x="8490506" y="782160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+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B7F8B9-38FB-4E84-B809-F14A275A5AF9}"/>
              </a:ext>
            </a:extLst>
          </p:cNvPr>
          <p:cNvSpPr txBox="1"/>
          <p:nvPr/>
        </p:nvSpPr>
        <p:spPr>
          <a:xfrm>
            <a:off x="10597320" y="765429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EA201D-B945-4B2E-A245-1275DFFA8A0C}"/>
              </a:ext>
            </a:extLst>
          </p:cNvPr>
          <p:cNvSpPr txBox="1"/>
          <p:nvPr/>
        </p:nvSpPr>
        <p:spPr>
          <a:xfrm>
            <a:off x="10013487" y="1922401"/>
            <a:ext cx="1440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  <a:latin typeface="Roboto"/>
              </a:rPr>
              <a:t>FALSE +</a:t>
            </a:r>
            <a:endParaRPr lang="en-CA" sz="2400" b="1" dirty="0">
              <a:solidFill>
                <a:srgbClr val="FFC000"/>
              </a:solidFill>
              <a:latin typeface="Roboto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FD9987-052E-48E9-8B52-5AAD2D735E89}"/>
              </a:ext>
            </a:extLst>
          </p:cNvPr>
          <p:cNvSpPr txBox="1"/>
          <p:nvPr/>
        </p:nvSpPr>
        <p:spPr>
          <a:xfrm>
            <a:off x="8037288" y="3698648"/>
            <a:ext cx="1363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FALSE 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7154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  <p:bldP spid="15" grpId="0"/>
      <p:bldP spid="16" grpId="0"/>
      <p:bldP spid="21" grpId="0"/>
      <p:bldP spid="2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E44DA10E-6A6C-F143-98DC-D6AB19971EC2}"/>
              </a:ext>
            </a:extLst>
          </p:cNvPr>
          <p:cNvSpPr/>
          <p:nvPr/>
        </p:nvSpPr>
        <p:spPr>
          <a:xfrm>
            <a:off x="268371" y="179293"/>
            <a:ext cx="98274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PRECISION Vs. RECALL EXAMPLE </a:t>
            </a:r>
          </a:p>
        </p:txBody>
      </p:sp>
      <p:sp>
        <p:nvSpPr>
          <p:cNvPr id="5" name="Google Shape;121;p17">
            <a:extLst>
              <a:ext uri="{FF2B5EF4-FFF2-40B4-BE49-F238E27FC236}">
                <a16:creationId xmlns:a16="http://schemas.microsoft.com/office/drawing/2014/main" id="{AB940B69-069D-0E44-9B44-FACBE97ED73A}"/>
              </a:ext>
            </a:extLst>
          </p:cNvPr>
          <p:cNvSpPr txBox="1"/>
          <p:nvPr/>
        </p:nvSpPr>
        <p:spPr>
          <a:xfrm>
            <a:off x="695325" y="741577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tabLst/>
              <a:defRPr/>
            </a:pPr>
            <a:endParaRPr kumimoji="0" sz="3200" b="1" i="0" u="none" strike="noStrike" kern="0" cap="none" spc="0" normalizeH="0" baseline="0" noProof="0">
              <a:ln>
                <a:noFill/>
              </a:ln>
              <a:solidFill>
                <a:srgbClr val="124359"/>
              </a:solidFill>
              <a:effectLst/>
              <a:uLnTx/>
              <a:uFillTx/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Прямоугольник 11">
            <a:extLst>
              <a:ext uri="{FF2B5EF4-FFF2-40B4-BE49-F238E27FC236}">
                <a16:creationId xmlns:a16="http://schemas.microsoft.com/office/drawing/2014/main" id="{F794E0E4-A3CB-4342-9067-0BD04189F91E}"/>
              </a:ext>
            </a:extLst>
          </p:cNvPr>
          <p:cNvSpPr/>
          <p:nvPr/>
        </p:nvSpPr>
        <p:spPr>
          <a:xfrm>
            <a:off x="503442" y="4827932"/>
            <a:ext cx="105726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ontserrat" charset="0"/>
              <a:ea typeface="Montserrat" charset="0"/>
              <a:cs typeface="Montserrat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Classiﬁcation Accuracy = (TP+TN) / (TP + TN + FP + FN) = 91%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Precision = TP/Total TRUE Predictions = TP/ (TP+FP) = ½=50%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Recall = TP/ Actual TRUE = TP/ (TP+FN) = 1/9 = 11%</a:t>
            </a:r>
          </a:p>
        </p:txBody>
      </p:sp>
      <p:sp>
        <p:nvSpPr>
          <p:cNvPr id="7" name="Google Shape;123;p17">
            <a:extLst>
              <a:ext uri="{FF2B5EF4-FFF2-40B4-BE49-F238E27FC236}">
                <a16:creationId xmlns:a16="http://schemas.microsoft.com/office/drawing/2014/main" id="{083C376A-7988-8142-BCC4-E56CCC6E4F55}"/>
              </a:ext>
            </a:extLst>
          </p:cNvPr>
          <p:cNvSpPr txBox="1"/>
          <p:nvPr/>
        </p:nvSpPr>
        <p:spPr>
          <a:xfrm>
            <a:off x="-2057104" y="1971850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24359"/>
              </a:buClr>
              <a:buSzPts val="3200"/>
              <a:buFont typeface="Montserrat Black"/>
              <a:buNone/>
              <a:tabLst/>
              <a:defRPr/>
            </a:pP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24359"/>
              </a:solidFill>
              <a:effectLst/>
              <a:uLnTx/>
              <a:uFillTx/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8ED07D-4409-3A49-AE96-C7A8B78029C0}"/>
              </a:ext>
            </a:extLst>
          </p:cNvPr>
          <p:cNvGraphicFramePr>
            <a:graphicFrameLocks noGrp="1"/>
          </p:cNvGraphicFramePr>
          <p:nvPr/>
        </p:nvGraphicFramePr>
        <p:xfrm>
          <a:off x="1808495" y="2453583"/>
          <a:ext cx="3236832" cy="2574512"/>
        </p:xfrm>
        <a:graphic>
          <a:graphicData uri="http://schemas.openxmlformats.org/drawingml/2006/table">
            <a:tbl>
              <a:tblPr firstRow="1" bandRow="1"/>
              <a:tblGrid>
                <a:gridCol w="1618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8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378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sz="1800" b="1" kern="1200" dirty="0">
                        <a:solidFill>
                          <a:schemeClr val="tx1"/>
                        </a:solidFill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7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AF559562-2E19-7F44-AC9C-C7142A054922}"/>
              </a:ext>
            </a:extLst>
          </p:cNvPr>
          <p:cNvSpPr/>
          <p:nvPr/>
        </p:nvSpPr>
        <p:spPr>
          <a:xfrm>
            <a:off x="1164626" y="2446457"/>
            <a:ext cx="424543" cy="2432167"/>
          </a:xfrm>
          <a:prstGeom prst="leftBrace">
            <a:avLst>
              <a:gd name="adj1" fmla="val 123718"/>
              <a:gd name="adj2" fmla="val 50000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D855C6F-28F2-394B-8130-289A80CBCE14}"/>
              </a:ext>
            </a:extLst>
          </p:cNvPr>
          <p:cNvSpPr/>
          <p:nvPr/>
        </p:nvSpPr>
        <p:spPr>
          <a:xfrm rot="5400000">
            <a:off x="3336574" y="402364"/>
            <a:ext cx="384139" cy="3306947"/>
          </a:xfrm>
          <a:prstGeom prst="leftBrace">
            <a:avLst>
              <a:gd name="adj1" fmla="val 123718"/>
              <a:gd name="adj2" fmla="val 50473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3BEB1B-9E51-4146-B48B-14BF83DBD444}"/>
              </a:ext>
            </a:extLst>
          </p:cNvPr>
          <p:cNvSpPr txBox="1"/>
          <p:nvPr/>
        </p:nvSpPr>
        <p:spPr>
          <a:xfrm rot="16200000">
            <a:off x="-484913" y="3494989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PREDICTIONS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AC26C-0FE5-1C47-BF9D-61F9D9C263B7}"/>
              </a:ext>
            </a:extLst>
          </p:cNvPr>
          <p:cNvSpPr txBox="1"/>
          <p:nvPr/>
        </p:nvSpPr>
        <p:spPr>
          <a:xfrm>
            <a:off x="2308656" y="1226969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TRUE CLASS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94BBAA-F79A-FF41-971F-9F6ACAA0EED5}"/>
              </a:ext>
            </a:extLst>
          </p:cNvPr>
          <p:cNvSpPr txBox="1"/>
          <p:nvPr/>
        </p:nvSpPr>
        <p:spPr>
          <a:xfrm>
            <a:off x="1992438" y="2907202"/>
            <a:ext cx="1092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TP = 1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444D03-2B55-804E-8B09-308E14D8A363}"/>
              </a:ext>
            </a:extLst>
          </p:cNvPr>
          <p:cNvSpPr txBox="1"/>
          <p:nvPr/>
        </p:nvSpPr>
        <p:spPr>
          <a:xfrm>
            <a:off x="3629086" y="4167136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TN = 90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DE83E6-7441-B24B-83AC-873B1CEE6AC5}"/>
              </a:ext>
            </a:extLst>
          </p:cNvPr>
          <p:cNvSpPr txBox="1"/>
          <p:nvPr/>
        </p:nvSpPr>
        <p:spPr>
          <a:xfrm>
            <a:off x="1408910" y="3054459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+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E1E037-458D-374C-AF49-DA5DF8B230F8}"/>
              </a:ext>
            </a:extLst>
          </p:cNvPr>
          <p:cNvSpPr txBox="1"/>
          <p:nvPr/>
        </p:nvSpPr>
        <p:spPr>
          <a:xfrm>
            <a:off x="1427397" y="4137627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-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EE9A3-39BF-6D42-98F3-B74441D05F6A}"/>
              </a:ext>
            </a:extLst>
          </p:cNvPr>
          <p:cNvSpPr txBox="1"/>
          <p:nvPr/>
        </p:nvSpPr>
        <p:spPr>
          <a:xfrm>
            <a:off x="2497433" y="1994600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+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D86874-7B9F-F041-8D48-6B8AB745E25B}"/>
              </a:ext>
            </a:extLst>
          </p:cNvPr>
          <p:cNvSpPr txBox="1"/>
          <p:nvPr/>
        </p:nvSpPr>
        <p:spPr>
          <a:xfrm>
            <a:off x="4013545" y="1938840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-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14C5DA-59D6-3648-AEFB-35F893737E7D}"/>
              </a:ext>
            </a:extLst>
          </p:cNvPr>
          <p:cNvSpPr txBox="1"/>
          <p:nvPr/>
        </p:nvSpPr>
        <p:spPr>
          <a:xfrm>
            <a:off x="3698723" y="2907202"/>
            <a:ext cx="1092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FP = 1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A900B8-3304-534E-AF7C-7FB1B6E85AF5}"/>
              </a:ext>
            </a:extLst>
          </p:cNvPr>
          <p:cNvSpPr txBox="1"/>
          <p:nvPr/>
        </p:nvSpPr>
        <p:spPr>
          <a:xfrm>
            <a:off x="2037033" y="4183160"/>
            <a:ext cx="111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FN = 8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549ABB-E3EA-9C47-9804-7BA5DA1F5267}"/>
              </a:ext>
            </a:extLst>
          </p:cNvPr>
          <p:cNvSpPr txBox="1">
            <a:spLocks/>
          </p:cNvSpPr>
          <p:nvPr/>
        </p:nvSpPr>
        <p:spPr>
          <a:xfrm>
            <a:off x="5571630" y="2055837"/>
            <a:ext cx="57671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/>
              </a:rPr>
              <a:t>Accuracy is generally misleading and is not enough to assess the performance of a classifier.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/>
              </a:rPr>
              <a:t>Recall is an important KPI in situations where: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en-US" sz="1800" dirty="0">
                <a:latin typeface="Montserrat"/>
              </a:rPr>
              <a:t>Dataset is highly unbalanced; cases when you have small cancer patients compared to healthy ones.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4457EF-7B0F-4395-9E0D-2BACD395F556}"/>
              </a:ext>
            </a:extLst>
          </p:cNvPr>
          <p:cNvSpPr txBox="1"/>
          <p:nvPr/>
        </p:nvSpPr>
        <p:spPr>
          <a:xfrm>
            <a:off x="7062702" y="604665"/>
            <a:ext cx="2998796" cy="1200329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b="1" dirty="0"/>
              <a:t>FACTS: </a:t>
            </a:r>
          </a:p>
          <a:p>
            <a:pPr algn="ctr"/>
            <a:r>
              <a:rPr lang="en-CA" b="1" dirty="0"/>
              <a:t>100 PATIENTS TOTAL</a:t>
            </a:r>
          </a:p>
          <a:p>
            <a:pPr algn="ctr"/>
            <a:r>
              <a:rPr lang="en-CA" b="1" dirty="0"/>
              <a:t>91 PATIENTS ARE HEALTHY </a:t>
            </a:r>
          </a:p>
          <a:p>
            <a:pPr algn="ctr"/>
            <a:r>
              <a:rPr lang="en-CA" b="1" dirty="0"/>
              <a:t>9 PATIENTS HAVE CANCER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5175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/>
      <p:bldP spid="14" grpId="0"/>
      <p:bldP spid="19" grpId="0"/>
      <p:bldP spid="2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3EB0C055-FD6D-814B-97D3-04BFC9F14AE5}"/>
              </a:ext>
            </a:extLst>
          </p:cNvPr>
          <p:cNvSpPr/>
          <p:nvPr/>
        </p:nvSpPr>
        <p:spPr>
          <a:xfrm>
            <a:off x="302428" y="0"/>
            <a:ext cx="68053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ROC (RECEIVER OPERATING CHARACTERISTIC CURVE) </a:t>
            </a:r>
          </a:p>
        </p:txBody>
      </p:sp>
      <p:pic>
        <p:nvPicPr>
          <p:cNvPr id="5" name="Picture 2" descr="File:Roccurves.png">
            <a:extLst>
              <a:ext uri="{FF2B5EF4-FFF2-40B4-BE49-F238E27FC236}">
                <a16:creationId xmlns:a16="http://schemas.microsoft.com/office/drawing/2014/main" id="{E6E0F0BD-D841-8D40-8D8D-58A2587DF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28" y="1532369"/>
            <a:ext cx="4331630" cy="4201681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4720B9-4B52-F64C-A8D3-588C257C8170}"/>
              </a:ext>
            </a:extLst>
          </p:cNvPr>
          <p:cNvSpPr/>
          <p:nvPr/>
        </p:nvSpPr>
        <p:spPr>
          <a:xfrm>
            <a:off x="2775782" y="6223895"/>
            <a:ext cx="5668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Credit: https://commons.wikimedia.org/wiki/File:Roccurves.png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11">
            <a:extLst>
              <a:ext uri="{FF2B5EF4-FFF2-40B4-BE49-F238E27FC236}">
                <a16:creationId xmlns:a16="http://schemas.microsoft.com/office/drawing/2014/main" id="{E60A35AD-E369-FB49-A52C-A2E4E8C7E0A3}"/>
              </a:ext>
            </a:extLst>
          </p:cNvPr>
          <p:cNvSpPr/>
          <p:nvPr/>
        </p:nvSpPr>
        <p:spPr>
          <a:xfrm>
            <a:off x="4860536" y="1135571"/>
            <a:ext cx="716756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ROC Curve is a metric that assesses the model ability to distinguish between binary (0 or 1) classes.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ROC curve is created by plotting the true positive rate (TPR) against the false positive rate (FPR) at various threshold settings.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true-positive rate is also known as sensitivity, recall or probability of detection in machine learning.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false-positive rate is also known as the probability of false alarm and can be calculated as (1 − specificity).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Points above the diagonal line represent good classification (better than random)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model performance improves if it becomes skewed towards the upper left corner. </a:t>
            </a:r>
          </a:p>
        </p:txBody>
      </p:sp>
      <p:sp>
        <p:nvSpPr>
          <p:cNvPr id="9" name="AutoShape 4" descr="-\infty ">
            <a:extLst>
              <a:ext uri="{FF2B5EF4-FFF2-40B4-BE49-F238E27FC236}">
                <a16:creationId xmlns:a16="http://schemas.microsoft.com/office/drawing/2014/main" id="{48172954-64D0-6447-8924-77B1F865B2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36150" y="-2206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2297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EA9CA3CE-E973-3B42-8CA2-71D9F4FB45C7}"/>
              </a:ext>
            </a:extLst>
          </p:cNvPr>
          <p:cNvSpPr/>
          <p:nvPr/>
        </p:nvSpPr>
        <p:spPr>
          <a:xfrm>
            <a:off x="300081" y="169561"/>
            <a:ext cx="11591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AUC (AREA UNDER CURVE) </a:t>
            </a:r>
          </a:p>
        </p:txBody>
      </p:sp>
      <p:sp>
        <p:nvSpPr>
          <p:cNvPr id="5" name="Прямоугольник 11">
            <a:extLst>
              <a:ext uri="{FF2B5EF4-FFF2-40B4-BE49-F238E27FC236}">
                <a16:creationId xmlns:a16="http://schemas.microsoft.com/office/drawing/2014/main" id="{B4D40B56-A97A-E947-A783-97D7FC660A37}"/>
              </a:ext>
            </a:extLst>
          </p:cNvPr>
          <p:cNvSpPr/>
          <p:nvPr/>
        </p:nvSpPr>
        <p:spPr>
          <a:xfrm>
            <a:off x="6605019" y="631226"/>
            <a:ext cx="51829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CA" altLang="en-US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CA" altLang="en-US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light blue area represents the area Under the Curve of the Receiver Operating Characteristic (AUROC).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diagonal dashed red line represents the ROC curve of a random predictor with AUROC of 0.5.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If ROC AUC = 1, perfect classifier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Predictor #1 is better than predictor #2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Higher the AUC, the better the model is at predicting 0s as 0s and 1s as 1s. </a:t>
            </a:r>
            <a:endParaRPr lang="en-CA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</p:txBody>
      </p:sp>
      <p:sp>
        <p:nvSpPr>
          <p:cNvPr id="7" name="AutoShape 4" descr="-\infty ">
            <a:extLst>
              <a:ext uri="{FF2B5EF4-FFF2-40B4-BE49-F238E27FC236}">
                <a16:creationId xmlns:a16="http://schemas.microsoft.com/office/drawing/2014/main" id="{B0F258F0-23D7-D348-8FFC-53D54161D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36150" y="-2206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5EC3B0-9B07-C543-B0CC-5721376EED9B}"/>
              </a:ext>
            </a:extLst>
          </p:cNvPr>
          <p:cNvCxnSpPr/>
          <p:nvPr/>
        </p:nvCxnSpPr>
        <p:spPr>
          <a:xfrm flipV="1">
            <a:off x="1454530" y="5106927"/>
            <a:ext cx="4795616" cy="327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5F3223-A99B-6747-B1D7-576EC6EE9998}"/>
              </a:ext>
            </a:extLst>
          </p:cNvPr>
          <p:cNvCxnSpPr/>
          <p:nvPr/>
        </p:nvCxnSpPr>
        <p:spPr>
          <a:xfrm flipH="1" flipV="1">
            <a:off x="1455627" y="1454909"/>
            <a:ext cx="18137" cy="37069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7DACEDC-D1D4-5640-9D9E-AC324C4840B2}"/>
              </a:ext>
            </a:extLst>
          </p:cNvPr>
          <p:cNvSpPr txBox="1"/>
          <p:nvPr/>
        </p:nvSpPr>
        <p:spPr>
          <a:xfrm>
            <a:off x="2662031" y="5088806"/>
            <a:ext cx="3618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>
                <a:solidFill>
                  <a:schemeClr val="tx1"/>
                </a:solidFill>
              </a:rPr>
              <a:t>FALSE POSITIVE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8B1C53-FC50-B942-9956-2CD2D56A030D}"/>
              </a:ext>
            </a:extLst>
          </p:cNvPr>
          <p:cNvSpPr txBox="1"/>
          <p:nvPr/>
        </p:nvSpPr>
        <p:spPr>
          <a:xfrm rot="16200000">
            <a:off x="-574460" y="2969960"/>
            <a:ext cx="3448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>
                <a:solidFill>
                  <a:schemeClr val="tx1"/>
                </a:solidFill>
              </a:rPr>
              <a:t>TRUE POSITIVE RATE</a:t>
            </a:r>
          </a:p>
        </p:txBody>
      </p:sp>
      <p:sp>
        <p:nvSpPr>
          <p:cNvPr id="12" name="Freeform 48">
            <a:extLst>
              <a:ext uri="{FF2B5EF4-FFF2-40B4-BE49-F238E27FC236}">
                <a16:creationId xmlns:a16="http://schemas.microsoft.com/office/drawing/2014/main" id="{8E934D5A-D2D4-B448-9BA9-68E1B0E738CA}"/>
              </a:ext>
            </a:extLst>
          </p:cNvPr>
          <p:cNvSpPr/>
          <p:nvPr/>
        </p:nvSpPr>
        <p:spPr>
          <a:xfrm>
            <a:off x="1473764" y="1541580"/>
            <a:ext cx="4795616" cy="3540918"/>
          </a:xfrm>
          <a:custGeom>
            <a:avLst/>
            <a:gdLst>
              <a:gd name="connsiteX0" fmla="*/ 0 w 5191125"/>
              <a:gd name="connsiteY0" fmla="*/ 3108613 h 3108613"/>
              <a:gd name="connsiteX1" fmla="*/ 657225 w 5191125"/>
              <a:gd name="connsiteY1" fmla="*/ 1775113 h 3108613"/>
              <a:gd name="connsiteX2" fmla="*/ 2085975 w 5191125"/>
              <a:gd name="connsiteY2" fmla="*/ 755938 h 3108613"/>
              <a:gd name="connsiteX3" fmla="*/ 3933825 w 5191125"/>
              <a:gd name="connsiteY3" fmla="*/ 213013 h 3108613"/>
              <a:gd name="connsiteX4" fmla="*/ 5191125 w 5191125"/>
              <a:gd name="connsiteY4" fmla="*/ 32038 h 310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1125" h="3108613">
                <a:moveTo>
                  <a:pt x="0" y="3108613"/>
                </a:moveTo>
                <a:cubicBezTo>
                  <a:pt x="154781" y="2637919"/>
                  <a:pt x="309563" y="2167225"/>
                  <a:pt x="657225" y="1775113"/>
                </a:cubicBezTo>
                <a:cubicBezTo>
                  <a:pt x="1004887" y="1383001"/>
                  <a:pt x="1539875" y="1016288"/>
                  <a:pt x="2085975" y="755938"/>
                </a:cubicBezTo>
                <a:cubicBezTo>
                  <a:pt x="2632075" y="495588"/>
                  <a:pt x="3416300" y="333663"/>
                  <a:pt x="3933825" y="213013"/>
                </a:cubicBezTo>
                <a:cubicBezTo>
                  <a:pt x="4451350" y="92363"/>
                  <a:pt x="5029200" y="-69562"/>
                  <a:pt x="5191125" y="32038"/>
                </a:cubicBezTo>
              </a:path>
            </a:pathLst>
          </a:custGeom>
          <a:solidFill>
            <a:srgbClr val="8FF6FF"/>
          </a:solidFill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rgbClr val="002060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EC513F-3D3E-3749-B478-67D61073F53C}"/>
              </a:ext>
            </a:extLst>
          </p:cNvPr>
          <p:cNvCxnSpPr>
            <a:cxnSpLocks/>
            <a:endCxn id="12" idx="4"/>
          </p:cNvCxnSpPr>
          <p:nvPr/>
        </p:nvCxnSpPr>
        <p:spPr>
          <a:xfrm flipV="1">
            <a:off x="1481800" y="1578073"/>
            <a:ext cx="4787580" cy="3536738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6383">
            <a:extLst>
              <a:ext uri="{FF2B5EF4-FFF2-40B4-BE49-F238E27FC236}">
                <a16:creationId xmlns:a16="http://schemas.microsoft.com/office/drawing/2014/main" id="{8AA20804-B102-6345-952B-1E6258506362}"/>
              </a:ext>
            </a:extLst>
          </p:cNvPr>
          <p:cNvSpPr/>
          <p:nvPr/>
        </p:nvSpPr>
        <p:spPr>
          <a:xfrm>
            <a:off x="1702035" y="1633702"/>
            <a:ext cx="4634374" cy="3370747"/>
          </a:xfrm>
          <a:custGeom>
            <a:avLst/>
            <a:gdLst>
              <a:gd name="connsiteX0" fmla="*/ 4791075 w 4791075"/>
              <a:gd name="connsiteY0" fmla="*/ 0 h 3495675"/>
              <a:gd name="connsiteX1" fmla="*/ 4714875 w 4791075"/>
              <a:gd name="connsiteY1" fmla="*/ 3476625 h 3495675"/>
              <a:gd name="connsiteX2" fmla="*/ 0 w 4791075"/>
              <a:gd name="connsiteY2" fmla="*/ 3495675 h 3495675"/>
              <a:gd name="connsiteX3" fmla="*/ 4791075 w 4791075"/>
              <a:gd name="connsiteY3" fmla="*/ 0 h 349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1075" h="3495675">
                <a:moveTo>
                  <a:pt x="4791075" y="0"/>
                </a:moveTo>
                <a:lnTo>
                  <a:pt x="4714875" y="3476625"/>
                </a:lnTo>
                <a:lnTo>
                  <a:pt x="0" y="3495675"/>
                </a:lnTo>
                <a:lnTo>
                  <a:pt x="4791075" y="0"/>
                </a:lnTo>
                <a:close/>
              </a:path>
            </a:pathLst>
          </a:custGeom>
          <a:solidFill>
            <a:srgbClr val="8FF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15" name="Curved Connector 54">
            <a:extLst>
              <a:ext uri="{FF2B5EF4-FFF2-40B4-BE49-F238E27FC236}">
                <a16:creationId xmlns:a16="http://schemas.microsoft.com/office/drawing/2014/main" id="{A1EFDB69-EC6D-8C42-91BB-573377B31490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26801" y="2931272"/>
            <a:ext cx="1004801" cy="800104"/>
          </a:xfrm>
          <a:prstGeom prst="curvedConnector3">
            <a:avLst>
              <a:gd name="adj1" fmla="val 5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ECD139A-7721-2947-BD9B-53A0F034EB77}"/>
              </a:ext>
            </a:extLst>
          </p:cNvPr>
          <p:cNvSpPr txBox="1"/>
          <p:nvPr/>
        </p:nvSpPr>
        <p:spPr>
          <a:xfrm>
            <a:off x="4612730" y="3772630"/>
            <a:ext cx="1404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rgbClr val="002060"/>
                </a:solidFill>
              </a:rPr>
              <a:t>RANDOM PREDICTOR</a:t>
            </a:r>
          </a:p>
        </p:txBody>
      </p:sp>
      <p:cxnSp>
        <p:nvCxnSpPr>
          <p:cNvPr id="17" name="Curved Connector 56">
            <a:extLst>
              <a:ext uri="{FF2B5EF4-FFF2-40B4-BE49-F238E27FC236}">
                <a16:creationId xmlns:a16="http://schemas.microsoft.com/office/drawing/2014/main" id="{9A511E9D-684D-884D-871F-1CE195C5E3EB}"/>
              </a:ext>
            </a:extLst>
          </p:cNvPr>
          <p:cNvCxnSpPr>
            <a:cxnSpLocks/>
          </p:cNvCxnSpPr>
          <p:nvPr/>
        </p:nvCxnSpPr>
        <p:spPr>
          <a:xfrm rot="10800000">
            <a:off x="3852339" y="1306361"/>
            <a:ext cx="776811" cy="592451"/>
          </a:xfrm>
          <a:prstGeom prst="curvedConnector3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643E024-B9CC-7444-BAE2-8451A75254CB}"/>
              </a:ext>
            </a:extLst>
          </p:cNvPr>
          <p:cNvSpPr txBox="1"/>
          <p:nvPr/>
        </p:nvSpPr>
        <p:spPr>
          <a:xfrm>
            <a:off x="2162997" y="1152475"/>
            <a:ext cx="180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PREDICTOR #1</a:t>
            </a:r>
          </a:p>
        </p:txBody>
      </p:sp>
      <p:sp>
        <p:nvSpPr>
          <p:cNvPr id="19" name="Freeform: Shape 16393">
            <a:extLst>
              <a:ext uri="{FF2B5EF4-FFF2-40B4-BE49-F238E27FC236}">
                <a16:creationId xmlns:a16="http://schemas.microsoft.com/office/drawing/2014/main" id="{D479E3D4-585F-7F45-9E3D-5EE4CD7CC450}"/>
              </a:ext>
            </a:extLst>
          </p:cNvPr>
          <p:cNvSpPr/>
          <p:nvPr/>
        </p:nvSpPr>
        <p:spPr>
          <a:xfrm>
            <a:off x="1497171" y="1560548"/>
            <a:ext cx="4752975" cy="3495675"/>
          </a:xfrm>
          <a:custGeom>
            <a:avLst/>
            <a:gdLst>
              <a:gd name="connsiteX0" fmla="*/ 0 w 4752975"/>
              <a:gd name="connsiteY0" fmla="*/ 3495675 h 3495675"/>
              <a:gd name="connsiteX1" fmla="*/ 1200150 w 4752975"/>
              <a:gd name="connsiteY1" fmla="*/ 1952625 h 3495675"/>
              <a:gd name="connsiteX2" fmla="*/ 2962275 w 4752975"/>
              <a:gd name="connsiteY2" fmla="*/ 762000 h 3495675"/>
              <a:gd name="connsiteX3" fmla="*/ 4752975 w 4752975"/>
              <a:gd name="connsiteY3" fmla="*/ 0 h 349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2975" h="3495675">
                <a:moveTo>
                  <a:pt x="0" y="3495675"/>
                </a:moveTo>
                <a:cubicBezTo>
                  <a:pt x="353219" y="2951956"/>
                  <a:pt x="706438" y="2408237"/>
                  <a:pt x="1200150" y="1952625"/>
                </a:cubicBezTo>
                <a:cubicBezTo>
                  <a:pt x="1693862" y="1497013"/>
                  <a:pt x="2370138" y="1087437"/>
                  <a:pt x="2962275" y="762000"/>
                </a:cubicBezTo>
                <a:cubicBezTo>
                  <a:pt x="3554412" y="436563"/>
                  <a:pt x="4470400" y="157163"/>
                  <a:pt x="4752975" y="0"/>
                </a:cubicBezTo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20" name="Curved Connector 56">
            <a:extLst>
              <a:ext uri="{FF2B5EF4-FFF2-40B4-BE49-F238E27FC236}">
                <a16:creationId xmlns:a16="http://schemas.microsoft.com/office/drawing/2014/main" id="{70D89880-1B9E-B944-8F83-AA07F2990350}"/>
              </a:ext>
            </a:extLst>
          </p:cNvPr>
          <p:cNvCxnSpPr>
            <a:cxnSpLocks/>
          </p:cNvCxnSpPr>
          <p:nvPr/>
        </p:nvCxnSpPr>
        <p:spPr>
          <a:xfrm rot="10800000">
            <a:off x="3304075" y="1933488"/>
            <a:ext cx="776811" cy="592451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422688F-826B-194B-87EF-C20ED6DC85A5}"/>
              </a:ext>
            </a:extLst>
          </p:cNvPr>
          <p:cNvSpPr txBox="1"/>
          <p:nvPr/>
        </p:nvSpPr>
        <p:spPr>
          <a:xfrm>
            <a:off x="1614733" y="1779602"/>
            <a:ext cx="180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PREDICTOR #2</a:t>
            </a:r>
          </a:p>
        </p:txBody>
      </p:sp>
    </p:spTree>
    <p:extLst>
      <p:ext uri="{BB962C8B-B14F-4D97-AF65-F5344CB8AC3E}">
        <p14:creationId xmlns:p14="http://schemas.microsoft.com/office/powerpoint/2010/main" val="208502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FB43F8-41F0-40C5-A839-2489BF2EA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571549"/>
            <a:ext cx="10755086" cy="4232351"/>
          </a:xfrm>
          <a:prstGeom prst="rect">
            <a:avLst/>
          </a:prstGeom>
        </p:spPr>
      </p:pic>
      <p:sp>
        <p:nvSpPr>
          <p:cNvPr id="3" name="Прямоугольник 9">
            <a:extLst>
              <a:ext uri="{FF2B5EF4-FFF2-40B4-BE49-F238E27FC236}">
                <a16:creationId xmlns:a16="http://schemas.microsoft.com/office/drawing/2014/main" id="{A5B5220A-DAD2-6EF2-B685-801685F747AD}"/>
              </a:ext>
            </a:extLst>
          </p:cNvPr>
          <p:cNvSpPr/>
          <p:nvPr/>
        </p:nvSpPr>
        <p:spPr>
          <a:xfrm>
            <a:off x="414483" y="94459"/>
            <a:ext cx="111869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4101194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5551978" cy="2676027"/>
            <a:chOff x="544022" y="1501647"/>
            <a:chExt cx="555197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55197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LOGISTIC REGRESSION CLASSIFIER MODEL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530990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31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5">
            <a:extLst>
              <a:ext uri="{FF2B5EF4-FFF2-40B4-BE49-F238E27FC236}">
                <a16:creationId xmlns:a16="http://schemas.microsoft.com/office/drawing/2014/main" id="{DCA4579D-75A3-2842-A1B1-21C9A7B7470E}"/>
              </a:ext>
            </a:extLst>
          </p:cNvPr>
          <p:cNvSpPr/>
          <p:nvPr/>
        </p:nvSpPr>
        <p:spPr>
          <a:xfrm>
            <a:off x="178652" y="605231"/>
            <a:ext cx="118757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Linear Regression is used to predict outputs on a continuous spectrum.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Example: Predicting revenue based on the outside air temperature.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Logistic Regression is used to predict binary outputs with 2 possible values (0 or 1).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Example: Logistic model output can be one of two classes: pass/fail, win/lose, healthy/sick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E0AFE9-A699-9C41-A8FE-30BA9E49B66E}"/>
              </a:ext>
            </a:extLst>
          </p:cNvPr>
          <p:cNvCxnSpPr>
            <a:cxnSpLocks/>
          </p:cNvCxnSpPr>
          <p:nvPr/>
        </p:nvCxnSpPr>
        <p:spPr>
          <a:xfrm flipV="1">
            <a:off x="983479" y="5163012"/>
            <a:ext cx="4466295" cy="1672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6B7D7FF-DF07-7042-8451-7F609D9BC20F}"/>
              </a:ext>
            </a:extLst>
          </p:cNvPr>
          <p:cNvCxnSpPr>
            <a:cxnSpLocks/>
          </p:cNvCxnSpPr>
          <p:nvPr/>
        </p:nvCxnSpPr>
        <p:spPr>
          <a:xfrm flipH="1" flipV="1">
            <a:off x="933888" y="2219511"/>
            <a:ext cx="20844" cy="299041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E31D332-5204-B345-B5DF-7EF06D62B95B}"/>
              </a:ext>
            </a:extLst>
          </p:cNvPr>
          <p:cNvSpPr/>
          <p:nvPr/>
        </p:nvSpPr>
        <p:spPr>
          <a:xfrm>
            <a:off x="1115930" y="501295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F2C9A9F-BA2D-8642-B52A-089E572489EA}"/>
              </a:ext>
            </a:extLst>
          </p:cNvPr>
          <p:cNvSpPr/>
          <p:nvPr/>
        </p:nvSpPr>
        <p:spPr>
          <a:xfrm>
            <a:off x="2400932" y="501295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2DC6CDC-7DD5-DE41-9AAB-D773930F4193}"/>
              </a:ext>
            </a:extLst>
          </p:cNvPr>
          <p:cNvSpPr/>
          <p:nvPr/>
        </p:nvSpPr>
        <p:spPr>
          <a:xfrm>
            <a:off x="1765502" y="501295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08BF1EF-02EA-4042-A40A-AC62C8AC7C27}"/>
              </a:ext>
            </a:extLst>
          </p:cNvPr>
          <p:cNvSpPr/>
          <p:nvPr/>
        </p:nvSpPr>
        <p:spPr>
          <a:xfrm>
            <a:off x="3582720" y="5029675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77EA61A-C4B5-164F-83F2-541BD9D65F95}"/>
              </a:ext>
            </a:extLst>
          </p:cNvPr>
          <p:cNvSpPr/>
          <p:nvPr/>
        </p:nvSpPr>
        <p:spPr>
          <a:xfrm>
            <a:off x="3036362" y="5012953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42F3F5-B123-874E-9D86-89A788549DAD}"/>
              </a:ext>
            </a:extLst>
          </p:cNvPr>
          <p:cNvSpPr txBox="1"/>
          <p:nvPr/>
        </p:nvSpPr>
        <p:spPr>
          <a:xfrm rot="16200000">
            <a:off x="-175611" y="3431851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PASS/FAIL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56C763-91D4-4A46-8849-5B1D05528A0C}"/>
              </a:ext>
            </a:extLst>
          </p:cNvPr>
          <p:cNvSpPr txBox="1"/>
          <p:nvPr/>
        </p:nvSpPr>
        <p:spPr>
          <a:xfrm>
            <a:off x="283139" y="69361"/>
            <a:ext cx="11207162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US" dirty="0"/>
              <a:t>LOGISTIC REGRESSION: INTUITION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532583-32F9-4F03-B432-4505F950E5C1}"/>
              </a:ext>
            </a:extLst>
          </p:cNvPr>
          <p:cNvCxnSpPr>
            <a:cxnSpLocks/>
          </p:cNvCxnSpPr>
          <p:nvPr/>
        </p:nvCxnSpPr>
        <p:spPr>
          <a:xfrm flipH="1">
            <a:off x="954732" y="2512639"/>
            <a:ext cx="4611617" cy="0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F0D106E1-716C-5144-A276-AF28E3FE5EF9}"/>
              </a:ext>
            </a:extLst>
          </p:cNvPr>
          <p:cNvSpPr/>
          <p:nvPr/>
        </p:nvSpPr>
        <p:spPr>
          <a:xfrm>
            <a:off x="2685131" y="2370017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C151869-DCB1-6542-8C1E-CDA875C3ADA8}"/>
              </a:ext>
            </a:extLst>
          </p:cNvPr>
          <p:cNvSpPr/>
          <p:nvPr/>
        </p:nvSpPr>
        <p:spPr>
          <a:xfrm>
            <a:off x="3294630" y="2370017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3AD14DC-611A-5647-93CE-2CCBE0C28841}"/>
              </a:ext>
            </a:extLst>
          </p:cNvPr>
          <p:cNvSpPr/>
          <p:nvPr/>
        </p:nvSpPr>
        <p:spPr>
          <a:xfrm>
            <a:off x="4350737" y="2381450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F8EF384-9FF2-D44E-871B-697BAD0E7DA0}"/>
              </a:ext>
            </a:extLst>
          </p:cNvPr>
          <p:cNvSpPr/>
          <p:nvPr/>
        </p:nvSpPr>
        <p:spPr>
          <a:xfrm>
            <a:off x="4823154" y="2370017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 descr="A picture containing table&#10;&#10;Description automatically generated">
            <a:extLst>
              <a:ext uri="{FF2B5EF4-FFF2-40B4-BE49-F238E27FC236}">
                <a16:creationId xmlns:a16="http://schemas.microsoft.com/office/drawing/2014/main" id="{ABFE4A91-677C-43BC-80C0-EEEDFA4214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8901">
            <a:off x="3044875" y="3558338"/>
            <a:ext cx="1419605" cy="740627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CF4508-9B82-DC4F-92F2-6906CB1B3BD3}"/>
              </a:ext>
            </a:extLst>
          </p:cNvPr>
          <p:cNvCxnSpPr>
            <a:cxnSpLocks/>
          </p:cNvCxnSpPr>
          <p:nvPr/>
        </p:nvCxnSpPr>
        <p:spPr>
          <a:xfrm flipH="1">
            <a:off x="3092672" y="2004525"/>
            <a:ext cx="1360574" cy="361099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90EC9529-9D6C-433B-A228-22BCD040EC46}"/>
              </a:ext>
            </a:extLst>
          </p:cNvPr>
          <p:cNvCxnSpPr/>
          <p:nvPr/>
        </p:nvCxnSpPr>
        <p:spPr>
          <a:xfrm flipV="1">
            <a:off x="2806470" y="2974452"/>
            <a:ext cx="1125684" cy="374876"/>
          </a:xfrm>
          <a:prstGeom prst="curvedConnector3">
            <a:avLst>
              <a:gd name="adj1" fmla="val 49196"/>
            </a:avLst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Прямоугольник 5">
            <a:extLst>
              <a:ext uri="{FF2B5EF4-FFF2-40B4-BE49-F238E27FC236}">
                <a16:creationId xmlns:a16="http://schemas.microsoft.com/office/drawing/2014/main" id="{6DDCB746-C630-4744-A276-44553CD16D55}"/>
              </a:ext>
            </a:extLst>
          </p:cNvPr>
          <p:cNvSpPr/>
          <p:nvPr/>
        </p:nvSpPr>
        <p:spPr>
          <a:xfrm>
            <a:off x="1327161" y="3199269"/>
            <a:ext cx="1537966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400" b="1" dirty="0">
                <a:solidFill>
                  <a:srgbClr val="FF0000"/>
                </a:solidFill>
                <a:ea typeface="Montserrat" charset="0"/>
                <a:cs typeface="Montserrat" charset="0"/>
              </a:rPr>
              <a:t>LINEAR MODEL</a:t>
            </a:r>
          </a:p>
        </p:txBody>
      </p:sp>
      <p:graphicFrame>
        <p:nvGraphicFramePr>
          <p:cNvPr id="18" name="Table 18">
            <a:extLst>
              <a:ext uri="{FF2B5EF4-FFF2-40B4-BE49-F238E27FC236}">
                <a16:creationId xmlns:a16="http://schemas.microsoft.com/office/drawing/2014/main" id="{339942D9-5715-421B-841B-7BABAC1CE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781771"/>
              </p:ext>
            </p:extLst>
          </p:nvPr>
        </p:nvGraphicFramePr>
        <p:xfrm>
          <a:off x="6096000" y="1996707"/>
          <a:ext cx="328953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765">
                  <a:extLst>
                    <a:ext uri="{9D8B030D-6E8A-4147-A177-3AD203B41FA5}">
                      <a16:colId xmlns:a16="http://schemas.microsoft.com/office/drawing/2014/main" val="2963030854"/>
                    </a:ext>
                  </a:extLst>
                </a:gridCol>
                <a:gridCol w="1644765">
                  <a:extLst>
                    <a:ext uri="{9D8B030D-6E8A-4147-A177-3AD203B41FA5}">
                      <a16:colId xmlns:a16="http://schemas.microsoft.com/office/drawing/2014/main" val="3255352550"/>
                    </a:ext>
                  </a:extLst>
                </a:gridCol>
              </a:tblGrid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Hours Studying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Pass/Fail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842138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134337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187035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780555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238373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43508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503759"/>
                  </a:ext>
                </a:extLst>
              </a:tr>
              <a:tr h="337763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579032"/>
                  </a:ext>
                </a:extLst>
              </a:tr>
            </a:tbl>
          </a:graphicData>
        </a:graphic>
      </p:graphicFrame>
      <p:sp>
        <p:nvSpPr>
          <p:cNvPr id="19" name="Прямоугольник 5">
            <a:extLst>
              <a:ext uri="{FF2B5EF4-FFF2-40B4-BE49-F238E27FC236}">
                <a16:creationId xmlns:a16="http://schemas.microsoft.com/office/drawing/2014/main" id="{998DCD23-4226-407C-8BF0-7D493BCDDF63}"/>
              </a:ext>
            </a:extLst>
          </p:cNvPr>
          <p:cNvSpPr/>
          <p:nvPr/>
        </p:nvSpPr>
        <p:spPr>
          <a:xfrm>
            <a:off x="1931014" y="5646575"/>
            <a:ext cx="2494893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0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HOURS OF STUDYING</a:t>
            </a:r>
          </a:p>
        </p:txBody>
      </p:sp>
    </p:spTree>
    <p:extLst>
      <p:ext uri="{BB962C8B-B14F-4D97-AF65-F5344CB8AC3E}">
        <p14:creationId xmlns:p14="http://schemas.microsoft.com/office/powerpoint/2010/main" val="46777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6" grpId="0" animBg="1"/>
      <p:bldP spid="47" grpId="0" animBg="1"/>
      <p:bldP spid="50" grpId="0"/>
      <p:bldP spid="45" grpId="0" animBg="1"/>
      <p:bldP spid="43" grpId="0" animBg="1"/>
      <p:bldP spid="48" grpId="0" animBg="1"/>
      <p:bldP spid="44" grpId="0" animBg="1"/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5">
            <a:extLst>
              <a:ext uri="{FF2B5EF4-FFF2-40B4-BE49-F238E27FC236}">
                <a16:creationId xmlns:a16="http://schemas.microsoft.com/office/drawing/2014/main" id="{DCA4579D-75A3-2842-A1B1-21C9A7B7470E}"/>
              </a:ext>
            </a:extLst>
          </p:cNvPr>
          <p:cNvSpPr/>
          <p:nvPr/>
        </p:nvSpPr>
        <p:spPr>
          <a:xfrm>
            <a:off x="283139" y="509651"/>
            <a:ext cx="105854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Linear Regression is not suitable for classification problem.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Linear Regression is unbounded, so Logistic Regression will be a better candidate in which the output value ranges from 0 to 1.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E0AFE9-A699-9C41-A8FE-30BA9E49B66E}"/>
              </a:ext>
            </a:extLst>
          </p:cNvPr>
          <p:cNvCxnSpPr>
            <a:cxnSpLocks/>
          </p:cNvCxnSpPr>
          <p:nvPr/>
        </p:nvCxnSpPr>
        <p:spPr>
          <a:xfrm flipV="1">
            <a:off x="656761" y="5233223"/>
            <a:ext cx="4466295" cy="1672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6B7D7FF-DF07-7042-8451-7F609D9BC20F}"/>
              </a:ext>
            </a:extLst>
          </p:cNvPr>
          <p:cNvCxnSpPr>
            <a:cxnSpLocks/>
          </p:cNvCxnSpPr>
          <p:nvPr/>
        </p:nvCxnSpPr>
        <p:spPr>
          <a:xfrm flipH="1" flipV="1">
            <a:off x="607170" y="2289722"/>
            <a:ext cx="20844" cy="299041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E31D332-5204-B345-B5DF-7EF06D62B95B}"/>
              </a:ext>
            </a:extLst>
          </p:cNvPr>
          <p:cNvSpPr/>
          <p:nvPr/>
        </p:nvSpPr>
        <p:spPr>
          <a:xfrm>
            <a:off x="789212" y="508316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F2C9A9F-BA2D-8642-B52A-089E572489EA}"/>
              </a:ext>
            </a:extLst>
          </p:cNvPr>
          <p:cNvSpPr/>
          <p:nvPr/>
        </p:nvSpPr>
        <p:spPr>
          <a:xfrm>
            <a:off x="2074214" y="508316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2DC6CDC-7DD5-DE41-9AAB-D773930F4193}"/>
              </a:ext>
            </a:extLst>
          </p:cNvPr>
          <p:cNvSpPr/>
          <p:nvPr/>
        </p:nvSpPr>
        <p:spPr>
          <a:xfrm>
            <a:off x="1438784" y="508316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08BF1EF-02EA-4042-A40A-AC62C8AC7C27}"/>
              </a:ext>
            </a:extLst>
          </p:cNvPr>
          <p:cNvSpPr/>
          <p:nvPr/>
        </p:nvSpPr>
        <p:spPr>
          <a:xfrm>
            <a:off x="3256002" y="5099886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77EA61A-C4B5-164F-83F2-541BD9D65F95}"/>
              </a:ext>
            </a:extLst>
          </p:cNvPr>
          <p:cNvSpPr/>
          <p:nvPr/>
        </p:nvSpPr>
        <p:spPr>
          <a:xfrm>
            <a:off x="2709644" y="508316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42F3F5-B123-874E-9D86-89A788549DAD}"/>
              </a:ext>
            </a:extLst>
          </p:cNvPr>
          <p:cNvSpPr txBox="1"/>
          <p:nvPr/>
        </p:nvSpPr>
        <p:spPr>
          <a:xfrm rot="16200000">
            <a:off x="-502329" y="3502062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PASS/FAIL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56C763-91D4-4A46-8849-5B1D05528A0C}"/>
              </a:ext>
            </a:extLst>
          </p:cNvPr>
          <p:cNvSpPr txBox="1"/>
          <p:nvPr/>
        </p:nvSpPr>
        <p:spPr>
          <a:xfrm>
            <a:off x="283139" y="69361"/>
            <a:ext cx="11207162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US" dirty="0"/>
              <a:t>LOGISTIC REGRESSION: MATH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532583-32F9-4F03-B432-4505F950E5C1}"/>
              </a:ext>
            </a:extLst>
          </p:cNvPr>
          <p:cNvCxnSpPr>
            <a:cxnSpLocks/>
          </p:cNvCxnSpPr>
          <p:nvPr/>
        </p:nvCxnSpPr>
        <p:spPr>
          <a:xfrm flipH="1">
            <a:off x="628014" y="2582850"/>
            <a:ext cx="4611617" cy="0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F0D106E1-716C-5144-A276-AF28E3FE5EF9}"/>
              </a:ext>
            </a:extLst>
          </p:cNvPr>
          <p:cNvSpPr/>
          <p:nvPr/>
        </p:nvSpPr>
        <p:spPr>
          <a:xfrm>
            <a:off x="2358413" y="244022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C151869-DCB1-6542-8C1E-CDA875C3ADA8}"/>
              </a:ext>
            </a:extLst>
          </p:cNvPr>
          <p:cNvSpPr/>
          <p:nvPr/>
        </p:nvSpPr>
        <p:spPr>
          <a:xfrm>
            <a:off x="2967912" y="244022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3AD14DC-611A-5647-93CE-2CCBE0C28841}"/>
              </a:ext>
            </a:extLst>
          </p:cNvPr>
          <p:cNvSpPr/>
          <p:nvPr/>
        </p:nvSpPr>
        <p:spPr>
          <a:xfrm>
            <a:off x="4024019" y="245166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F8EF384-9FF2-D44E-871B-697BAD0E7DA0}"/>
              </a:ext>
            </a:extLst>
          </p:cNvPr>
          <p:cNvSpPr/>
          <p:nvPr/>
        </p:nvSpPr>
        <p:spPr>
          <a:xfrm>
            <a:off x="4496436" y="244022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CF4508-9B82-DC4F-92F2-6906CB1B3BD3}"/>
              </a:ext>
            </a:extLst>
          </p:cNvPr>
          <p:cNvCxnSpPr>
            <a:cxnSpLocks/>
          </p:cNvCxnSpPr>
          <p:nvPr/>
        </p:nvCxnSpPr>
        <p:spPr>
          <a:xfrm flipH="1">
            <a:off x="2765954" y="1514145"/>
            <a:ext cx="1605294" cy="417158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90EC9529-9D6C-433B-A228-22BCD040EC46}"/>
              </a:ext>
            </a:extLst>
          </p:cNvPr>
          <p:cNvCxnSpPr>
            <a:cxnSpLocks/>
          </p:cNvCxnSpPr>
          <p:nvPr/>
        </p:nvCxnSpPr>
        <p:spPr>
          <a:xfrm flipV="1">
            <a:off x="2796921" y="1852881"/>
            <a:ext cx="1343344" cy="301624"/>
          </a:xfrm>
          <a:prstGeom prst="curvedConnector3">
            <a:avLst>
              <a:gd name="adj1" fmla="val 50000"/>
            </a:avLst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Прямоугольник 5">
            <a:extLst>
              <a:ext uri="{FF2B5EF4-FFF2-40B4-BE49-F238E27FC236}">
                <a16:creationId xmlns:a16="http://schemas.microsoft.com/office/drawing/2014/main" id="{6DDCB746-C630-4744-A276-44553CD16D55}"/>
              </a:ext>
            </a:extLst>
          </p:cNvPr>
          <p:cNvSpPr/>
          <p:nvPr/>
        </p:nvSpPr>
        <p:spPr>
          <a:xfrm>
            <a:off x="1276130" y="1992977"/>
            <a:ext cx="1537966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400" b="1" dirty="0">
                <a:solidFill>
                  <a:srgbClr val="FF0000"/>
                </a:solidFill>
                <a:ea typeface="Montserrat" charset="0"/>
                <a:cs typeface="Montserrat" charset="0"/>
              </a:rPr>
              <a:t>LINEAR MODEL</a:t>
            </a:r>
          </a:p>
        </p:txBody>
      </p:sp>
      <p:sp>
        <p:nvSpPr>
          <p:cNvPr id="19" name="Прямоугольник 5">
            <a:extLst>
              <a:ext uri="{FF2B5EF4-FFF2-40B4-BE49-F238E27FC236}">
                <a16:creationId xmlns:a16="http://schemas.microsoft.com/office/drawing/2014/main" id="{998DCD23-4226-407C-8BF0-7D493BCDDF63}"/>
              </a:ext>
            </a:extLst>
          </p:cNvPr>
          <p:cNvSpPr/>
          <p:nvPr/>
        </p:nvSpPr>
        <p:spPr>
          <a:xfrm>
            <a:off x="1604296" y="5716786"/>
            <a:ext cx="2494893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0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HOURS OF STUDYING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04CB1BF-58E5-4FE7-8437-4D0F952A2F4B}"/>
                  </a:ext>
                </a:extLst>
              </p14:cNvPr>
              <p14:cNvContentPartPr/>
              <p14:nvPr/>
            </p14:nvContentPartPr>
            <p14:xfrm>
              <a:off x="979696" y="2621346"/>
              <a:ext cx="4327794" cy="2556688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04CB1BF-58E5-4FE7-8437-4D0F952A2F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257" y="2592902"/>
                <a:ext cx="4384672" cy="2613575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E0850302-D931-4DD7-9869-55E8FD4CD5AE}"/>
              </a:ext>
            </a:extLst>
          </p:cNvPr>
          <p:cNvCxnSpPr>
            <a:cxnSpLocks/>
          </p:cNvCxnSpPr>
          <p:nvPr/>
        </p:nvCxnSpPr>
        <p:spPr>
          <a:xfrm flipV="1">
            <a:off x="1951099" y="3784928"/>
            <a:ext cx="1343344" cy="301624"/>
          </a:xfrm>
          <a:prstGeom prst="curvedConnector3">
            <a:avLst>
              <a:gd name="adj1" fmla="val 50000"/>
            </a:avLst>
          </a:prstGeom>
          <a:ln w="38100" cap="flat" cmpd="sng" algn="ctr">
            <a:solidFill>
              <a:srgbClr val="FF99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Прямоугольник 5">
            <a:extLst>
              <a:ext uri="{FF2B5EF4-FFF2-40B4-BE49-F238E27FC236}">
                <a16:creationId xmlns:a16="http://schemas.microsoft.com/office/drawing/2014/main" id="{7BD2FB40-114E-491A-A87B-C33E36186373}"/>
              </a:ext>
            </a:extLst>
          </p:cNvPr>
          <p:cNvSpPr/>
          <p:nvPr/>
        </p:nvSpPr>
        <p:spPr>
          <a:xfrm>
            <a:off x="800299" y="3854266"/>
            <a:ext cx="1741371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400" b="1" dirty="0">
                <a:solidFill>
                  <a:srgbClr val="FF9F1C"/>
                </a:solidFill>
                <a:ea typeface="Montserrat" charset="0"/>
                <a:cs typeface="Montserrat" charset="0"/>
              </a:rPr>
              <a:t>LOGESTIC REGRESSION MODEL</a:t>
            </a:r>
          </a:p>
        </p:txBody>
      </p:sp>
      <p:sp>
        <p:nvSpPr>
          <p:cNvPr id="3" name="Прямоугольник 5">
            <a:extLst>
              <a:ext uri="{FF2B5EF4-FFF2-40B4-BE49-F238E27FC236}">
                <a16:creationId xmlns:a16="http://schemas.microsoft.com/office/drawing/2014/main" id="{3074AF0F-F4F5-4A9D-888A-54FB9C49A5D0}"/>
              </a:ext>
            </a:extLst>
          </p:cNvPr>
          <p:cNvSpPr/>
          <p:nvPr/>
        </p:nvSpPr>
        <p:spPr>
          <a:xfrm>
            <a:off x="5861072" y="1715897"/>
            <a:ext cx="3831262" cy="35340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400" b="1" u="sng" dirty="0">
                <a:solidFill>
                  <a:schemeClr val="tx1"/>
                </a:solidFill>
                <a:ea typeface="Montserrat" charset="0"/>
                <a:cs typeface="Montserrat" charset="0"/>
              </a:rPr>
              <a:t>Linear Equation: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y= b</a:t>
            </a:r>
            <a:r>
              <a:rPr lang="en-CA" sz="2400" b="1" baseline="-25000" dirty="0">
                <a:solidFill>
                  <a:schemeClr val="tx1"/>
                </a:solidFill>
                <a:ea typeface="Montserrat" charset="0"/>
                <a:cs typeface="Montserrat" charset="0"/>
              </a:rPr>
              <a:t>o</a:t>
            </a: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+ b</a:t>
            </a:r>
            <a:r>
              <a:rPr lang="en-CA" sz="2400" b="1" baseline="-25000" dirty="0">
                <a:solidFill>
                  <a:schemeClr val="tx1"/>
                </a:solidFill>
                <a:ea typeface="Montserrat" charset="0"/>
                <a:cs typeface="Montserrat" charset="0"/>
              </a:rPr>
              <a:t>1</a:t>
            </a: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* x</a:t>
            </a:r>
          </a:p>
          <a:p>
            <a:endParaRPr lang="en-CA" sz="2400" b="1" dirty="0">
              <a:solidFill>
                <a:schemeClr val="tx1"/>
              </a:solidFill>
              <a:ea typeface="Montserrat" charset="0"/>
              <a:cs typeface="Montserrat" charset="0"/>
            </a:endParaRPr>
          </a:p>
          <a:p>
            <a:r>
              <a:rPr lang="en-CA" sz="2400" b="1" u="sng" dirty="0">
                <a:solidFill>
                  <a:schemeClr val="tx1"/>
                </a:solidFill>
                <a:ea typeface="Montserrat" charset="0"/>
                <a:cs typeface="Montserrat" charset="0"/>
              </a:rPr>
              <a:t>Apply Sigmoid Function: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sigmoid(y)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1/1+e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-y</a:t>
            </a:r>
            <a:endParaRPr lang="en-CA" sz="2400" b="1" dirty="0">
              <a:solidFill>
                <a:schemeClr val="tx1"/>
              </a:solidFill>
              <a:ea typeface="Montserrat" charset="0"/>
              <a:cs typeface="Montserrat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1/1+e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-(b</a:t>
            </a:r>
            <a:r>
              <a:rPr lang="en-CA" sz="16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0</a:t>
            </a:r>
            <a:r>
              <a:rPr lang="en-CA" sz="20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+ b</a:t>
            </a:r>
            <a:r>
              <a:rPr lang="en-CA" sz="16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1</a:t>
            </a:r>
            <a:r>
              <a:rPr lang="en-CA" sz="20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* x)</a:t>
            </a:r>
            <a:r>
              <a:rPr lang="en-CA" sz="1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345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4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6" grpId="0" animBg="1"/>
      <p:bldP spid="47" grpId="0" animBg="1"/>
      <p:bldP spid="50" grpId="0"/>
      <p:bldP spid="45" grpId="0" animBg="1"/>
      <p:bldP spid="43" grpId="0" animBg="1"/>
      <p:bldP spid="48" grpId="0" animBg="1"/>
      <p:bldP spid="44" grpId="0" animBg="1"/>
      <p:bldP spid="17" grpId="0"/>
      <p:bldP spid="19" grpId="0"/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04CB1BF-58E5-4FE7-8437-4D0F952A2F4B}"/>
                  </a:ext>
                </a:extLst>
              </p14:cNvPr>
              <p14:cNvContentPartPr/>
              <p14:nvPr/>
            </p14:nvContentPartPr>
            <p14:xfrm>
              <a:off x="1304033" y="1590086"/>
              <a:ext cx="4327794" cy="2556688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04CB1BF-58E5-4FE7-8437-4D0F952A2F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5594" y="1561642"/>
                <a:ext cx="4384672" cy="2613575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E25D8620-ABE8-4EDC-9F2F-480484F95CC8}"/>
              </a:ext>
            </a:extLst>
          </p:cNvPr>
          <p:cNvSpPr/>
          <p:nvPr/>
        </p:nvSpPr>
        <p:spPr>
          <a:xfrm>
            <a:off x="981099" y="2746084"/>
            <a:ext cx="2697112" cy="1428074"/>
          </a:xfrm>
          <a:prstGeom prst="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Прямоугольник 5">
            <a:extLst>
              <a:ext uri="{FF2B5EF4-FFF2-40B4-BE49-F238E27FC236}">
                <a16:creationId xmlns:a16="http://schemas.microsoft.com/office/drawing/2014/main" id="{DCA4579D-75A3-2842-A1B1-21C9A7B7470E}"/>
              </a:ext>
            </a:extLst>
          </p:cNvPr>
          <p:cNvSpPr/>
          <p:nvPr/>
        </p:nvSpPr>
        <p:spPr>
          <a:xfrm>
            <a:off x="339127" y="627331"/>
            <a:ext cx="11971660" cy="1204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latin typeface="Montserrat" charset="0"/>
              </a:rPr>
              <a:t>Now we need to convert from a probability to a class value which is “0” or “1”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E0AFE9-A699-9C41-A8FE-30BA9E49B66E}"/>
              </a:ext>
            </a:extLst>
          </p:cNvPr>
          <p:cNvCxnSpPr>
            <a:cxnSpLocks/>
          </p:cNvCxnSpPr>
          <p:nvPr/>
        </p:nvCxnSpPr>
        <p:spPr>
          <a:xfrm flipV="1">
            <a:off x="981098" y="4201963"/>
            <a:ext cx="4466295" cy="1672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6B7D7FF-DF07-7042-8451-7F609D9BC20F}"/>
              </a:ext>
            </a:extLst>
          </p:cNvPr>
          <p:cNvCxnSpPr>
            <a:cxnSpLocks/>
          </p:cNvCxnSpPr>
          <p:nvPr/>
        </p:nvCxnSpPr>
        <p:spPr>
          <a:xfrm flipH="1" flipV="1">
            <a:off x="931507" y="1258462"/>
            <a:ext cx="20844" cy="299041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E31D332-5204-B345-B5DF-7EF06D62B95B}"/>
              </a:ext>
            </a:extLst>
          </p:cNvPr>
          <p:cNvSpPr/>
          <p:nvPr/>
        </p:nvSpPr>
        <p:spPr>
          <a:xfrm>
            <a:off x="1113549" y="405190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F2C9A9F-BA2D-8642-B52A-089E572489EA}"/>
              </a:ext>
            </a:extLst>
          </p:cNvPr>
          <p:cNvSpPr/>
          <p:nvPr/>
        </p:nvSpPr>
        <p:spPr>
          <a:xfrm>
            <a:off x="2398551" y="405190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2DC6CDC-7DD5-DE41-9AAB-D773930F4193}"/>
              </a:ext>
            </a:extLst>
          </p:cNvPr>
          <p:cNvSpPr/>
          <p:nvPr/>
        </p:nvSpPr>
        <p:spPr>
          <a:xfrm>
            <a:off x="1763121" y="405190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08BF1EF-02EA-4042-A40A-AC62C8AC7C27}"/>
              </a:ext>
            </a:extLst>
          </p:cNvPr>
          <p:cNvSpPr/>
          <p:nvPr/>
        </p:nvSpPr>
        <p:spPr>
          <a:xfrm>
            <a:off x="3408144" y="4045225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77EA61A-C4B5-164F-83F2-541BD9D65F95}"/>
              </a:ext>
            </a:extLst>
          </p:cNvPr>
          <p:cNvSpPr/>
          <p:nvPr/>
        </p:nvSpPr>
        <p:spPr>
          <a:xfrm>
            <a:off x="3008814" y="4051904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42F3F5-B123-874E-9D86-89A788549DAD}"/>
              </a:ext>
            </a:extLst>
          </p:cNvPr>
          <p:cNvSpPr txBox="1"/>
          <p:nvPr/>
        </p:nvSpPr>
        <p:spPr>
          <a:xfrm rot="16200000">
            <a:off x="-451830" y="2558071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PASS/FAIL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56C763-91D4-4A46-8849-5B1D05528A0C}"/>
              </a:ext>
            </a:extLst>
          </p:cNvPr>
          <p:cNvSpPr txBox="1"/>
          <p:nvPr/>
        </p:nvSpPr>
        <p:spPr>
          <a:xfrm>
            <a:off x="283139" y="69361"/>
            <a:ext cx="11207162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US" dirty="0"/>
              <a:t>LOGISTIC REGRESSION: FROM PROBABILITY TO CLASS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532583-32F9-4F03-B432-4505F950E5C1}"/>
              </a:ext>
            </a:extLst>
          </p:cNvPr>
          <p:cNvCxnSpPr>
            <a:cxnSpLocks/>
          </p:cNvCxnSpPr>
          <p:nvPr/>
        </p:nvCxnSpPr>
        <p:spPr>
          <a:xfrm flipH="1">
            <a:off x="952351" y="1551590"/>
            <a:ext cx="4611617" cy="0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F0D106E1-716C-5144-A276-AF28E3FE5EF9}"/>
              </a:ext>
            </a:extLst>
          </p:cNvPr>
          <p:cNvSpPr/>
          <p:nvPr/>
        </p:nvSpPr>
        <p:spPr>
          <a:xfrm>
            <a:off x="2682750" y="140896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C151869-DCB1-6542-8C1E-CDA875C3ADA8}"/>
              </a:ext>
            </a:extLst>
          </p:cNvPr>
          <p:cNvSpPr/>
          <p:nvPr/>
        </p:nvSpPr>
        <p:spPr>
          <a:xfrm>
            <a:off x="3392917" y="140896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3AD14DC-611A-5647-93CE-2CCBE0C28841}"/>
              </a:ext>
            </a:extLst>
          </p:cNvPr>
          <p:cNvSpPr/>
          <p:nvPr/>
        </p:nvSpPr>
        <p:spPr>
          <a:xfrm>
            <a:off x="4348356" y="1420401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F8EF384-9FF2-D44E-871B-697BAD0E7DA0}"/>
              </a:ext>
            </a:extLst>
          </p:cNvPr>
          <p:cNvSpPr/>
          <p:nvPr/>
        </p:nvSpPr>
        <p:spPr>
          <a:xfrm>
            <a:off x="4820773" y="1408968"/>
            <a:ext cx="284199" cy="3001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90EC9529-9D6C-433B-A228-22BCD040EC46}"/>
              </a:ext>
            </a:extLst>
          </p:cNvPr>
          <p:cNvCxnSpPr>
            <a:cxnSpLocks/>
          </p:cNvCxnSpPr>
          <p:nvPr/>
        </p:nvCxnSpPr>
        <p:spPr>
          <a:xfrm rot="10800000">
            <a:off x="4348356" y="2726853"/>
            <a:ext cx="1198844" cy="955044"/>
          </a:xfrm>
          <a:prstGeom prst="curvedConnector3">
            <a:avLst>
              <a:gd name="adj1" fmla="val 50000"/>
            </a:avLst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Прямоугольник 5">
            <a:extLst>
              <a:ext uri="{FF2B5EF4-FFF2-40B4-BE49-F238E27FC236}">
                <a16:creationId xmlns:a16="http://schemas.microsoft.com/office/drawing/2014/main" id="{6DDCB746-C630-4744-A276-44553CD16D55}"/>
              </a:ext>
            </a:extLst>
          </p:cNvPr>
          <p:cNvSpPr/>
          <p:nvPr/>
        </p:nvSpPr>
        <p:spPr>
          <a:xfrm>
            <a:off x="4862844" y="3696609"/>
            <a:ext cx="1537966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400" b="1" dirty="0">
                <a:solidFill>
                  <a:srgbClr val="FF0000"/>
                </a:solidFill>
                <a:ea typeface="Montserrat" charset="0"/>
                <a:cs typeface="Montserrat" charset="0"/>
              </a:rPr>
              <a:t>THRESHOLD</a:t>
            </a:r>
          </a:p>
        </p:txBody>
      </p:sp>
      <p:sp>
        <p:nvSpPr>
          <p:cNvPr id="19" name="Прямоугольник 5">
            <a:extLst>
              <a:ext uri="{FF2B5EF4-FFF2-40B4-BE49-F238E27FC236}">
                <a16:creationId xmlns:a16="http://schemas.microsoft.com/office/drawing/2014/main" id="{998DCD23-4226-407C-8BF0-7D493BCDDF63}"/>
              </a:ext>
            </a:extLst>
          </p:cNvPr>
          <p:cNvSpPr/>
          <p:nvPr/>
        </p:nvSpPr>
        <p:spPr>
          <a:xfrm>
            <a:off x="2045566" y="4432842"/>
            <a:ext cx="2494893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0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HOURS OF STUDYING</a:t>
            </a:r>
          </a:p>
        </p:txBody>
      </p: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E0850302-D931-4DD7-9869-55E8FD4CD5AE}"/>
              </a:ext>
            </a:extLst>
          </p:cNvPr>
          <p:cNvCxnSpPr>
            <a:cxnSpLocks/>
          </p:cNvCxnSpPr>
          <p:nvPr/>
        </p:nvCxnSpPr>
        <p:spPr>
          <a:xfrm>
            <a:off x="2261546" y="2193437"/>
            <a:ext cx="1305286" cy="534111"/>
          </a:xfrm>
          <a:prstGeom prst="curvedConnector3">
            <a:avLst>
              <a:gd name="adj1" fmla="val 50000"/>
            </a:avLst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Прямоугольник 5">
            <a:extLst>
              <a:ext uri="{FF2B5EF4-FFF2-40B4-BE49-F238E27FC236}">
                <a16:creationId xmlns:a16="http://schemas.microsoft.com/office/drawing/2014/main" id="{7BD2FB40-114E-491A-A87B-C33E36186373}"/>
              </a:ext>
            </a:extLst>
          </p:cNvPr>
          <p:cNvSpPr/>
          <p:nvPr/>
        </p:nvSpPr>
        <p:spPr>
          <a:xfrm>
            <a:off x="1054091" y="1985258"/>
            <a:ext cx="1741371" cy="300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400" b="1" dirty="0">
                <a:solidFill>
                  <a:srgbClr val="FF0000"/>
                </a:solidFill>
                <a:ea typeface="Montserrat" charset="0"/>
                <a:cs typeface="Montserrat" charset="0"/>
              </a:rPr>
              <a:t>LOGESTIC REGRESSION MODEL</a:t>
            </a:r>
          </a:p>
        </p:txBody>
      </p:sp>
      <p:sp>
        <p:nvSpPr>
          <p:cNvPr id="3" name="Прямоугольник 5">
            <a:extLst>
              <a:ext uri="{FF2B5EF4-FFF2-40B4-BE49-F238E27FC236}">
                <a16:creationId xmlns:a16="http://schemas.microsoft.com/office/drawing/2014/main" id="{3074AF0F-F4F5-4A9D-888A-54FB9C49A5D0}"/>
              </a:ext>
            </a:extLst>
          </p:cNvPr>
          <p:cNvSpPr/>
          <p:nvPr/>
        </p:nvSpPr>
        <p:spPr>
          <a:xfrm>
            <a:off x="6566922" y="1198912"/>
            <a:ext cx="3831262" cy="35340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400" b="1" u="sng" dirty="0">
                <a:solidFill>
                  <a:schemeClr val="tx1"/>
                </a:solidFill>
                <a:ea typeface="Montserrat" charset="0"/>
                <a:cs typeface="Montserrat" charset="0"/>
              </a:rPr>
              <a:t>Linear Equation: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y= b</a:t>
            </a:r>
            <a:r>
              <a:rPr lang="en-CA" sz="2400" b="1" baseline="-25000" dirty="0">
                <a:solidFill>
                  <a:schemeClr val="tx1"/>
                </a:solidFill>
                <a:ea typeface="Montserrat" charset="0"/>
                <a:cs typeface="Montserrat" charset="0"/>
              </a:rPr>
              <a:t>o</a:t>
            </a: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+ b</a:t>
            </a:r>
            <a:r>
              <a:rPr lang="en-CA" sz="2400" b="1" baseline="-25000" dirty="0">
                <a:solidFill>
                  <a:schemeClr val="tx1"/>
                </a:solidFill>
                <a:ea typeface="Montserrat" charset="0"/>
                <a:cs typeface="Montserrat" charset="0"/>
              </a:rPr>
              <a:t>1</a:t>
            </a: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* x</a:t>
            </a:r>
          </a:p>
          <a:p>
            <a:endParaRPr lang="en-CA" sz="2400" b="1" dirty="0">
              <a:solidFill>
                <a:schemeClr val="tx1"/>
              </a:solidFill>
              <a:ea typeface="Montserrat" charset="0"/>
              <a:cs typeface="Montserrat" charset="0"/>
            </a:endParaRPr>
          </a:p>
          <a:p>
            <a:r>
              <a:rPr lang="en-CA" sz="2400" b="1" u="sng" dirty="0">
                <a:solidFill>
                  <a:schemeClr val="tx1"/>
                </a:solidFill>
                <a:ea typeface="Montserrat" charset="0"/>
                <a:cs typeface="Montserrat" charset="0"/>
              </a:rPr>
              <a:t>Apply Sigmoid Function: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sigmoid(y)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1/1+e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-y</a:t>
            </a:r>
            <a:endParaRPr lang="en-CA" sz="2400" b="1" dirty="0">
              <a:solidFill>
                <a:schemeClr val="tx1"/>
              </a:solidFill>
              <a:ea typeface="Montserrat" charset="0"/>
              <a:cs typeface="Montserrat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P(x)= 1/1+e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-(b</a:t>
            </a:r>
            <a:r>
              <a:rPr lang="en-CA" sz="16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0</a:t>
            </a:r>
            <a:r>
              <a:rPr lang="en-CA" sz="20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+ b</a:t>
            </a:r>
            <a:r>
              <a:rPr lang="en-CA" sz="16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1</a:t>
            </a:r>
            <a:r>
              <a:rPr lang="en-CA" sz="20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  <a:r>
              <a:rPr lang="en-CA" sz="2400" b="1" baseline="30000" dirty="0">
                <a:solidFill>
                  <a:schemeClr val="tx1"/>
                </a:solidFill>
                <a:ea typeface="Montserrat" charset="0"/>
                <a:cs typeface="Montserrat" charset="0"/>
              </a:rPr>
              <a:t>* x)</a:t>
            </a:r>
            <a:r>
              <a:rPr lang="en-CA" sz="1400" b="1" dirty="0">
                <a:solidFill>
                  <a:schemeClr val="tx1"/>
                </a:solidFill>
                <a:ea typeface="Montserrat" charset="0"/>
                <a:cs typeface="Montserrat" charset="0"/>
              </a:rPr>
              <a:t>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D42DCC-D202-483E-A601-083DFC165DC1}"/>
              </a:ext>
            </a:extLst>
          </p:cNvPr>
          <p:cNvCxnSpPr>
            <a:cxnSpLocks/>
          </p:cNvCxnSpPr>
          <p:nvPr/>
        </p:nvCxnSpPr>
        <p:spPr>
          <a:xfrm flipH="1">
            <a:off x="941929" y="2746059"/>
            <a:ext cx="4611617" cy="0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2BBD6BA-0641-4A0C-BC2D-4AF37D098CF9}"/>
              </a:ext>
            </a:extLst>
          </p:cNvPr>
          <p:cNvSpPr txBox="1"/>
          <p:nvPr/>
        </p:nvSpPr>
        <p:spPr>
          <a:xfrm>
            <a:off x="400110" y="2571553"/>
            <a:ext cx="54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0.5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69413C-DCF9-4E83-8B12-DCDA8EF09D83}"/>
              </a:ext>
            </a:extLst>
          </p:cNvPr>
          <p:cNvSpPr/>
          <p:nvPr/>
        </p:nvSpPr>
        <p:spPr>
          <a:xfrm>
            <a:off x="3683172" y="1562702"/>
            <a:ext cx="2210211" cy="116415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360EA8-955C-431A-8AE2-3E25EDC077D4}"/>
              </a:ext>
            </a:extLst>
          </p:cNvPr>
          <p:cNvSpPr txBox="1"/>
          <p:nvPr/>
        </p:nvSpPr>
        <p:spPr>
          <a:xfrm>
            <a:off x="4438296" y="199493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bg1"/>
                </a:solidFill>
              </a:rPr>
              <a:t>CLASS 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56784D-8AA9-48DE-A8EB-41F6A847705D}"/>
              </a:ext>
            </a:extLst>
          </p:cNvPr>
          <p:cNvSpPr txBox="1"/>
          <p:nvPr/>
        </p:nvSpPr>
        <p:spPr>
          <a:xfrm>
            <a:off x="1890962" y="3242314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bg1"/>
                </a:solidFill>
              </a:rPr>
              <a:t>CLASS 0</a:t>
            </a:r>
          </a:p>
        </p:txBody>
      </p:sp>
    </p:spTree>
    <p:extLst>
      <p:ext uri="{BB962C8B-B14F-4D97-AF65-F5344CB8AC3E}">
        <p14:creationId xmlns:p14="http://schemas.microsoft.com/office/powerpoint/2010/main" val="310965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0" grpId="0" animBg="1"/>
      <p:bldP spid="41" grpId="0" animBg="1"/>
      <p:bldP spid="42" grpId="0" animBg="1"/>
      <p:bldP spid="46" grpId="0" animBg="1"/>
      <p:bldP spid="47" grpId="0" animBg="1"/>
      <p:bldP spid="50" grpId="0"/>
      <p:bldP spid="45" grpId="0" animBg="1"/>
      <p:bldP spid="43" grpId="0" animBg="1"/>
      <p:bldP spid="48" grpId="0" animBg="1"/>
      <p:bldP spid="44" grpId="0" animBg="1"/>
      <p:bldP spid="17" grpId="0"/>
      <p:bldP spid="19" grpId="0"/>
      <p:bldP spid="2" grpId="0"/>
      <p:bldP spid="29" grpId="0"/>
      <p:bldP spid="6" grpId="0" animBg="1"/>
      <p:bldP spid="34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25475"/>
            <a:ext cx="4581698" cy="2676027"/>
            <a:chOff x="544022" y="1501647"/>
            <a:chExt cx="4581698" cy="267602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229587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SUPPORT VECTOR MACHINES (SVM)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4177674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533986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4530990"/>
            <a:ext cx="2020341" cy="228597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834579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834579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88162" y="4834579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53854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7223</TotalTime>
  <Words>2725</Words>
  <Application>Microsoft Office PowerPoint</Application>
  <PresentationFormat>Widescreen</PresentationFormat>
  <Paragraphs>470</Paragraphs>
  <Slides>38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0" baseType="lpstr">
      <vt:lpstr>Cambria Math</vt:lpstr>
      <vt:lpstr>Courier New</vt:lpstr>
      <vt:lpstr>Calibri</vt:lpstr>
      <vt:lpstr>Trebuchet MS</vt:lpstr>
      <vt:lpstr>Arial</vt:lpstr>
      <vt:lpstr>Calibri Light</vt:lpstr>
      <vt:lpstr>Roboto</vt:lpstr>
      <vt:lpstr>Montserrat</vt:lpstr>
      <vt:lpstr>Montserrat SemiBold</vt:lpstr>
      <vt:lpstr>Montserrat Black</vt:lpstr>
      <vt:lpstr>1_Тема Office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Dr.Ryan</dc:creator>
  <cp:lastModifiedBy>ryanahmedaly@outlook.com</cp:lastModifiedBy>
  <cp:revision>884</cp:revision>
  <dcterms:modified xsi:type="dcterms:W3CDTF">2022-05-28T14:32:36Z</dcterms:modified>
</cp:coreProperties>
</file>